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handoutMasterIdLst>
    <p:handoutMasterId r:id="rId54"/>
  </p:handoutMasterIdLst>
  <p:sldIdLst>
    <p:sldId id="311" r:id="rId2"/>
    <p:sldId id="312" r:id="rId3"/>
    <p:sldId id="313" r:id="rId4"/>
    <p:sldId id="314" r:id="rId5"/>
    <p:sldId id="315" r:id="rId6"/>
    <p:sldId id="316" r:id="rId7"/>
    <p:sldId id="317" r:id="rId8"/>
    <p:sldId id="318" r:id="rId9"/>
    <p:sldId id="319" r:id="rId10"/>
    <p:sldId id="320" r:id="rId11"/>
    <p:sldId id="322" r:id="rId12"/>
    <p:sldId id="323" r:id="rId13"/>
    <p:sldId id="324" r:id="rId14"/>
    <p:sldId id="325" r:id="rId15"/>
    <p:sldId id="326" r:id="rId16"/>
    <p:sldId id="327" r:id="rId17"/>
    <p:sldId id="328" r:id="rId18"/>
    <p:sldId id="329" r:id="rId19"/>
    <p:sldId id="330" r:id="rId20"/>
    <p:sldId id="332" r:id="rId21"/>
    <p:sldId id="333" r:id="rId22"/>
    <p:sldId id="334" r:id="rId23"/>
    <p:sldId id="284" r:id="rId24"/>
    <p:sldId id="279" r:id="rId25"/>
    <p:sldId id="280" r:id="rId26"/>
    <p:sldId id="286" r:id="rId27"/>
    <p:sldId id="281" r:id="rId28"/>
    <p:sldId id="282" r:id="rId29"/>
    <p:sldId id="283" r:id="rId30"/>
    <p:sldId id="299" r:id="rId31"/>
    <p:sldId id="300" r:id="rId32"/>
    <p:sldId id="301" r:id="rId33"/>
    <p:sldId id="302" r:id="rId34"/>
    <p:sldId id="303" r:id="rId35"/>
    <p:sldId id="293" r:id="rId36"/>
    <p:sldId id="304" r:id="rId37"/>
    <p:sldId id="294" r:id="rId38"/>
    <p:sldId id="305" r:id="rId39"/>
    <p:sldId id="295" r:id="rId40"/>
    <p:sldId id="306" r:id="rId41"/>
    <p:sldId id="307" r:id="rId42"/>
    <p:sldId id="296" r:id="rId43"/>
    <p:sldId id="297" r:id="rId44"/>
    <p:sldId id="308" r:id="rId45"/>
    <p:sldId id="298" r:id="rId46"/>
    <p:sldId id="309" r:id="rId47"/>
    <p:sldId id="287" r:id="rId48"/>
    <p:sldId id="288" r:id="rId49"/>
    <p:sldId id="289" r:id="rId50"/>
    <p:sldId id="290" r:id="rId51"/>
    <p:sldId id="291" r:id="rId52"/>
  </p:sldIdLst>
  <p:sldSz cx="9144000" cy="6858000" type="screen4x3"/>
  <p:notesSz cx="6858000" cy="9144000"/>
  <p:custShowLst>
    <p:custShow name="Custom Show 1" id="0">
      <p:sldLst/>
    </p:custShow>
  </p:custShowLst>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128"/>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128"/>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128"/>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128"/>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128"/>
        <a:cs typeface="+mn-cs"/>
      </a:defRPr>
    </a:lvl5pPr>
    <a:lvl6pPr marL="2286000" algn="l" defTabSz="914400" rtl="0" eaLnBrk="1" latinLnBrk="0" hangingPunct="1">
      <a:defRPr sz="2400" kern="1200">
        <a:solidFill>
          <a:schemeClr val="tx1"/>
        </a:solidFill>
        <a:latin typeface="Times New Roman" charset="0"/>
        <a:ea typeface="ＭＳ Ｐゴシック" charset="-128"/>
        <a:cs typeface="+mn-cs"/>
      </a:defRPr>
    </a:lvl6pPr>
    <a:lvl7pPr marL="2743200" algn="l" defTabSz="914400" rtl="0" eaLnBrk="1" latinLnBrk="0" hangingPunct="1">
      <a:defRPr sz="2400" kern="1200">
        <a:solidFill>
          <a:schemeClr val="tx1"/>
        </a:solidFill>
        <a:latin typeface="Times New Roman" charset="0"/>
        <a:ea typeface="ＭＳ Ｐゴシック" charset="-128"/>
        <a:cs typeface="+mn-cs"/>
      </a:defRPr>
    </a:lvl7pPr>
    <a:lvl8pPr marL="3200400" algn="l" defTabSz="914400" rtl="0" eaLnBrk="1" latinLnBrk="0" hangingPunct="1">
      <a:defRPr sz="2400" kern="1200">
        <a:solidFill>
          <a:schemeClr val="tx1"/>
        </a:solidFill>
        <a:latin typeface="Times New Roman" charset="0"/>
        <a:ea typeface="ＭＳ Ｐゴシック" charset="-128"/>
        <a:cs typeface="+mn-cs"/>
      </a:defRPr>
    </a:lvl8pPr>
    <a:lvl9pPr marL="3657600" algn="l" defTabSz="914400" rtl="0" eaLnBrk="1" latinLnBrk="0" hangingPunct="1">
      <a:defRPr sz="2400" kern="1200">
        <a:solidFill>
          <a:schemeClr val="tx1"/>
        </a:solidFill>
        <a:latin typeface="Times New Roman"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frameSlides="1"/>
  <p:showPr showNarration="1">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312"/>
    <p:restoredTop sz="50000"/>
  </p:normalViewPr>
  <p:slideViewPr>
    <p:cSldViewPr>
      <p:cViewPr varScale="1">
        <p:scale>
          <a:sx n="46" d="100"/>
          <a:sy n="46" d="100"/>
        </p:scale>
        <p:origin x="808" y="1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handoutMaster" Target="handoutMasters/handoutMaster1.xml"/><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4" charset="0"/>
                <a:ea typeface="+mn-ea"/>
                <a:cs typeface="+mn-cs"/>
              </a:defRPr>
            </a:lvl1pPr>
          </a:lstStyle>
          <a:p>
            <a:pPr>
              <a:defRPr/>
            </a:pPr>
            <a:endParaRPr lang="en-US"/>
          </a:p>
        </p:txBody>
      </p:sp>
      <p:sp>
        <p:nvSpPr>
          <p:cNvPr id="24579" name="Rectangle 1027"/>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4" charset="0"/>
                <a:ea typeface="+mn-ea"/>
                <a:cs typeface="+mn-cs"/>
              </a:defRPr>
            </a:lvl1pPr>
          </a:lstStyle>
          <a:p>
            <a:pPr>
              <a:defRPr/>
            </a:pPr>
            <a:endParaRPr lang="en-US"/>
          </a:p>
        </p:txBody>
      </p:sp>
      <p:sp>
        <p:nvSpPr>
          <p:cNvPr id="24580" name="Rectangle 1028"/>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4" charset="0"/>
                <a:ea typeface="+mn-ea"/>
                <a:cs typeface="+mn-cs"/>
              </a:defRPr>
            </a:lvl1pPr>
          </a:lstStyle>
          <a:p>
            <a:pPr>
              <a:defRPr/>
            </a:pPr>
            <a:endParaRPr lang="en-US"/>
          </a:p>
        </p:txBody>
      </p:sp>
      <p:sp>
        <p:nvSpPr>
          <p:cNvPr id="24581" name="Rectangle 1029"/>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59D1DBE-47C7-3C49-A571-F6FA95760562}" type="slidenum">
              <a:rPr lang="en-US" altLang="en-US"/>
              <a:pPr/>
              <a:t>‹#›</a:t>
            </a:fld>
            <a:endParaRPr lang="en-US" altLang="en-US"/>
          </a:p>
        </p:txBody>
      </p:sp>
    </p:spTree>
    <p:extLst>
      <p:ext uri="{BB962C8B-B14F-4D97-AF65-F5344CB8AC3E}">
        <p14:creationId xmlns:p14="http://schemas.microsoft.com/office/powerpoint/2010/main" val="17959178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4" charset="0"/>
                <a:ea typeface="+mn-ea"/>
                <a:cs typeface="+mn-cs"/>
              </a:defRPr>
            </a:lvl1pPr>
          </a:lstStyle>
          <a:p>
            <a:pPr>
              <a:defRPr/>
            </a:pPr>
            <a:endParaRPr lang="en-US"/>
          </a:p>
        </p:txBody>
      </p:sp>
      <p:sp>
        <p:nvSpPr>
          <p:cNvPr id="10243"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4" charset="0"/>
                <a:ea typeface="+mn-ea"/>
                <a:cs typeface="+mn-cs"/>
              </a:defRPr>
            </a:lvl1pPr>
          </a:lstStyle>
          <a:p>
            <a:pPr>
              <a:defRPr/>
            </a:pPr>
            <a:endParaRPr lang="en-US"/>
          </a:p>
        </p:txBody>
      </p:sp>
      <p:sp>
        <p:nvSpPr>
          <p:cNvPr id="14340" name="Rectangle 1028"/>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5"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246"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4" charset="0"/>
                <a:ea typeface="+mn-ea"/>
                <a:cs typeface="+mn-cs"/>
              </a:defRPr>
            </a:lvl1pPr>
          </a:lstStyle>
          <a:p>
            <a:pPr>
              <a:defRPr/>
            </a:pPr>
            <a:endParaRPr lang="en-US"/>
          </a:p>
        </p:txBody>
      </p:sp>
      <p:sp>
        <p:nvSpPr>
          <p:cNvPr id="10247"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0F5857D-2DD3-3546-89D7-68B4A9FAE2D0}" type="slidenum">
              <a:rPr lang="en-US" altLang="en-US"/>
              <a:pPr/>
              <a:t>‹#›</a:t>
            </a:fld>
            <a:endParaRPr lang="en-US" altLang="en-US"/>
          </a:p>
        </p:txBody>
      </p:sp>
    </p:spTree>
    <p:extLst>
      <p:ext uri="{BB962C8B-B14F-4D97-AF65-F5344CB8AC3E}">
        <p14:creationId xmlns:p14="http://schemas.microsoft.com/office/powerpoint/2010/main" val="8108276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pitchFamily="-106"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pitchFamily="-10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en.wikipedia.org/wiki/December_19" TargetMode="External"/><Relationship Id="rId4" Type="http://schemas.openxmlformats.org/officeDocument/2006/relationships/hyperlink" Target="http://en.wikipedia.org/wiki/1937" TargetMode="External"/><Relationship Id="rId5" Type="http://schemas.openxmlformats.org/officeDocument/2006/relationships/hyperlink" Target="http://en.wikipedia.org/wiki/Robert_Wilson" TargetMode="External"/><Relationship Id="rId6" Type="http://schemas.openxmlformats.org/officeDocument/2006/relationships/hyperlink" Target="http://en.wikipedia.org/wiki/Rape_of_nanking#_note-6" TargetMode="External"/><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7D375FE7-275A-5C4D-95CE-DB3963A9CDA7}" type="slidenum">
              <a:rPr lang="en-US" altLang="en-US" sz="1200"/>
              <a:pPr eaLnBrk="1" hangingPunct="1"/>
              <a:t>1</a:t>
            </a:fld>
            <a:endParaRPr lang="en-US" altLang="en-US" sz="1200"/>
          </a:p>
        </p:txBody>
      </p:sp>
      <p:sp>
        <p:nvSpPr>
          <p:cNvPr id="18434" name="Rectangle 1026"/>
          <p:cNvSpPr>
            <a:spLocks noChangeArrowheads="1" noTextEdit="1"/>
          </p:cNvSpPr>
          <p:nvPr>
            <p:ph type="sldImg"/>
          </p:nvPr>
        </p:nvSpPr>
        <p:spPr>
          <a:ln/>
        </p:spPr>
      </p:sp>
      <p:sp>
        <p:nvSpPr>
          <p:cNvPr id="1843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charset="-128"/>
              </a:rPr>
              <a:t>Gold Teeth in concentration camps were removed</a:t>
            </a:r>
          </a:p>
          <a:p>
            <a:pPr eaLnBrk="1" hangingPunct="1"/>
            <a:r>
              <a:rPr lang="en-US" altLang="en-US">
                <a:ea typeface="ＭＳ Ｐゴシック" charset="-128"/>
              </a:rPr>
              <a:t>Pianist – resistance in the ghettos</a:t>
            </a:r>
          </a:p>
          <a:p>
            <a:pPr eaLnBrk="1" hangingPunct="1"/>
            <a:r>
              <a:rPr lang="en-US" altLang="en-US">
                <a:ea typeface="ＭＳ Ｐゴシック" charset="-128"/>
              </a:rPr>
              <a:t>The resistance was always outmanned</a:t>
            </a:r>
          </a:p>
          <a:p>
            <a:pPr eaLnBrk="1" hangingPunct="1"/>
            <a:r>
              <a:rPr lang="en-US" altLang="en-US">
                <a:ea typeface="ＭＳ Ｐゴシック" charset="-128"/>
              </a:rPr>
              <a:t>Nazi Map</a:t>
            </a:r>
          </a:p>
        </p:txBody>
      </p:sp>
    </p:spTree>
    <p:extLst>
      <p:ext uri="{BB962C8B-B14F-4D97-AF65-F5344CB8AC3E}">
        <p14:creationId xmlns:p14="http://schemas.microsoft.com/office/powerpoint/2010/main" val="546070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AF67DB5E-AB3F-F942-909D-690EAB74C48F}" type="slidenum">
              <a:rPr lang="en-US" altLang="en-US" sz="1200"/>
              <a:pPr eaLnBrk="1" hangingPunct="1"/>
              <a:t>19</a:t>
            </a:fld>
            <a:endParaRPr lang="en-US" altLang="en-US" sz="1200"/>
          </a:p>
        </p:txBody>
      </p:sp>
      <p:sp>
        <p:nvSpPr>
          <p:cNvPr id="48130" name="Rectangle 2"/>
          <p:cNvSpPr>
            <a:spLocks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charset="-128"/>
              </a:rPr>
              <a:t>Rosie the Riveter</a:t>
            </a:r>
          </a:p>
        </p:txBody>
      </p:sp>
    </p:spTree>
    <p:extLst>
      <p:ext uri="{BB962C8B-B14F-4D97-AF65-F5344CB8AC3E}">
        <p14:creationId xmlns:p14="http://schemas.microsoft.com/office/powerpoint/2010/main" val="884929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a:ln/>
        </p:spPr>
      </p:sp>
      <p:sp>
        <p:nvSpPr>
          <p:cNvPr id="522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charset="-128"/>
              </a:rPr>
              <a:t>Who does Monty fight for?</a:t>
            </a:r>
          </a:p>
          <a:p>
            <a:r>
              <a:rPr lang="en-US" altLang="en-US">
                <a:ea typeface="ＭＳ Ｐゴシック" charset="-128"/>
              </a:rPr>
              <a:t>Who does Rommel fight for?</a:t>
            </a:r>
          </a:p>
          <a:p>
            <a:r>
              <a:rPr lang="en-US" altLang="en-US">
                <a:ea typeface="ＭＳ Ｐゴシック" charset="-128"/>
              </a:rPr>
              <a:t>Fighting in North Africa was primarily fought with tanks</a:t>
            </a:r>
          </a:p>
          <a:p>
            <a:r>
              <a:rPr lang="en-US" altLang="en-US">
                <a:ea typeface="ＭＳ Ｐゴシック" charset="-128"/>
              </a:rPr>
              <a:t>Story about Rommel</a:t>
            </a:r>
            <a:r>
              <a:rPr lang="ja-JP" altLang="en-US">
                <a:ea typeface="ＭＳ Ｐゴシック" charset="-128"/>
              </a:rPr>
              <a:t>’</a:t>
            </a:r>
            <a:r>
              <a:rPr lang="en-US" altLang="ja-JP">
                <a:ea typeface="ＭＳ Ｐゴシック" charset="-128"/>
              </a:rPr>
              <a:t>s death</a:t>
            </a:r>
          </a:p>
          <a:p>
            <a:r>
              <a:rPr lang="en-US" altLang="en-US">
                <a:ea typeface="ＭＳ Ｐゴシック" charset="-128"/>
              </a:rPr>
              <a:t>Rommel on Italians "Good troops, bad officers. But remember that without them we wouldn't have civilization." </a:t>
            </a:r>
          </a:p>
          <a:p>
            <a:r>
              <a:rPr lang="en-US" altLang="en-US">
                <a:ea typeface="ＭＳ Ｐゴシック" charset="-128"/>
              </a:rPr>
              <a:t>Churchill states "This is not the end, nor is it even the beginning of the end, but it is, perhaps, the end of the beginning." </a:t>
            </a:r>
          </a:p>
        </p:txBody>
      </p:sp>
      <p:sp>
        <p:nvSpPr>
          <p:cNvPr id="522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90B775E8-3A83-624E-910E-78A6D75D0E1A}" type="slidenum">
              <a:rPr lang="en-US" altLang="en-US" sz="1200"/>
              <a:pPr eaLnBrk="1" hangingPunct="1"/>
              <a:t>20</a:t>
            </a:fld>
            <a:endParaRPr lang="en-US" altLang="en-US" sz="1200"/>
          </a:p>
        </p:txBody>
      </p:sp>
    </p:spTree>
    <p:extLst>
      <p:ext uri="{BB962C8B-B14F-4D97-AF65-F5344CB8AC3E}">
        <p14:creationId xmlns:p14="http://schemas.microsoft.com/office/powerpoint/2010/main" val="1768036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ln/>
        </p:spPr>
      </p:sp>
      <p:sp>
        <p:nvSpPr>
          <p:cNvPr id="542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charset="-128"/>
              </a:rPr>
              <a:t>What major water way was key to this battle?  Suez</a:t>
            </a:r>
          </a:p>
        </p:txBody>
      </p:sp>
      <p:sp>
        <p:nvSpPr>
          <p:cNvPr id="542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502F31CC-DDF6-E84B-82C4-B5012B45BD3D}" type="slidenum">
              <a:rPr lang="en-US" altLang="en-US" sz="1200"/>
              <a:pPr eaLnBrk="1" hangingPunct="1"/>
              <a:t>21</a:t>
            </a:fld>
            <a:endParaRPr lang="en-US" altLang="en-US" sz="1200"/>
          </a:p>
        </p:txBody>
      </p:sp>
    </p:spTree>
    <p:extLst>
      <p:ext uri="{BB962C8B-B14F-4D97-AF65-F5344CB8AC3E}">
        <p14:creationId xmlns:p14="http://schemas.microsoft.com/office/powerpoint/2010/main" val="661828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a:ln/>
        </p:spPr>
      </p:sp>
      <p:sp>
        <p:nvSpPr>
          <p:cNvPr id="563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charset="-128"/>
              </a:rPr>
              <a:t>Soft Under belly – Allies wanted to trap German forces</a:t>
            </a:r>
          </a:p>
          <a:p>
            <a:r>
              <a:rPr lang="en-US" altLang="en-US">
                <a:ea typeface="ＭＳ Ｐゴシック" charset="-128"/>
              </a:rPr>
              <a:t>Where is Sicily?</a:t>
            </a:r>
          </a:p>
          <a:p>
            <a:endParaRPr lang="en-US" altLang="en-US">
              <a:ea typeface="ＭＳ Ｐゴシック" charset="-128"/>
            </a:endParaRPr>
          </a:p>
        </p:txBody>
      </p:sp>
      <p:sp>
        <p:nvSpPr>
          <p:cNvPr id="563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C9384C10-709E-7247-8651-2A5BF352B6B8}" type="slidenum">
              <a:rPr lang="en-US" altLang="en-US" sz="1200"/>
              <a:pPr eaLnBrk="1" hangingPunct="1"/>
              <a:t>22</a:t>
            </a:fld>
            <a:endParaRPr lang="en-US" altLang="en-US" sz="1200"/>
          </a:p>
        </p:txBody>
      </p:sp>
    </p:spTree>
    <p:extLst>
      <p:ext uri="{BB962C8B-B14F-4D97-AF65-F5344CB8AC3E}">
        <p14:creationId xmlns:p14="http://schemas.microsoft.com/office/powerpoint/2010/main" val="1536464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583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charset="-128"/>
              </a:rPr>
              <a:t>Mussolini and his mistress were shot and hung on meat hooks in Milan as a display of what was going to happen to Fascists.</a:t>
            </a:r>
          </a:p>
          <a:p>
            <a:r>
              <a:rPr lang="en-US" altLang="en-US">
                <a:ea typeface="ＭＳ Ｐゴシック" charset="-128"/>
              </a:rPr>
              <a:t>Italy soon joins the side of the Allies after Mussolini</a:t>
            </a:r>
            <a:r>
              <a:rPr lang="ja-JP" altLang="en-US">
                <a:ea typeface="ＭＳ Ｐゴシック" charset="-128"/>
              </a:rPr>
              <a:t>’</a:t>
            </a:r>
            <a:r>
              <a:rPr lang="en-US" altLang="ja-JP">
                <a:ea typeface="ＭＳ Ｐゴシック" charset="-128"/>
              </a:rPr>
              <a:t>s death</a:t>
            </a:r>
            <a:endParaRPr lang="en-US" altLang="en-US">
              <a:ea typeface="ＭＳ Ｐゴシック" charset="-128"/>
            </a:endParaRPr>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E5D7237B-A16B-1345-A31F-0AE18DC5F0DC}" type="slidenum">
              <a:rPr lang="en-US" altLang="en-US" sz="1200"/>
              <a:pPr eaLnBrk="1" hangingPunct="1"/>
              <a:t>23</a:t>
            </a:fld>
            <a:endParaRPr lang="en-US" altLang="en-US" sz="1200"/>
          </a:p>
        </p:txBody>
      </p:sp>
    </p:spTree>
    <p:extLst>
      <p:ext uri="{BB962C8B-B14F-4D97-AF65-F5344CB8AC3E}">
        <p14:creationId xmlns:p14="http://schemas.microsoft.com/office/powerpoint/2010/main" val="2007076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a:ln/>
        </p:spPr>
      </p:sp>
      <p:sp>
        <p:nvSpPr>
          <p:cNvPr id="604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charset="-128"/>
              </a:rPr>
              <a:t>Devastating to both sides</a:t>
            </a:r>
          </a:p>
        </p:txBody>
      </p:sp>
      <p:sp>
        <p:nvSpPr>
          <p:cNvPr id="604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873C37DE-F666-FF42-ADFA-1777C99D0E92}" type="slidenum">
              <a:rPr lang="en-US" altLang="en-US" sz="1200"/>
              <a:pPr eaLnBrk="1" hangingPunct="1"/>
              <a:t>24</a:t>
            </a:fld>
            <a:endParaRPr lang="en-US" altLang="en-US" sz="1200"/>
          </a:p>
        </p:txBody>
      </p:sp>
    </p:spTree>
    <p:extLst>
      <p:ext uri="{BB962C8B-B14F-4D97-AF65-F5344CB8AC3E}">
        <p14:creationId xmlns:p14="http://schemas.microsoft.com/office/powerpoint/2010/main" val="261137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a:ln/>
        </p:spPr>
      </p:sp>
      <p:sp>
        <p:nvSpPr>
          <p:cNvPr id="624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charset="-128"/>
              </a:rPr>
              <a:t>199 day battle</a:t>
            </a:r>
          </a:p>
          <a:p>
            <a:r>
              <a:rPr lang="en-US" altLang="en-US">
                <a:ea typeface="ＭＳ Ｐゴシック" charset="-128"/>
              </a:rPr>
              <a:t>Axis casualties 850,000</a:t>
            </a:r>
          </a:p>
          <a:p>
            <a:r>
              <a:rPr lang="en-US" altLang="en-US">
                <a:ea typeface="ＭＳ Ｐゴシック" charset="-128"/>
              </a:rPr>
              <a:t>Soviet Casualties 1,129,000</a:t>
            </a:r>
          </a:p>
          <a:p>
            <a:r>
              <a:rPr lang="en-US" altLang="en-US">
                <a:ea typeface="ＭＳ Ｐゴシック" charset="-128"/>
              </a:rPr>
              <a:t>Including 50,000 turncoat Russians</a:t>
            </a:r>
          </a:p>
          <a:p>
            <a:r>
              <a:rPr lang="en-US" altLang="en-US">
                <a:ea typeface="ＭＳ Ｐゴシック" charset="-128"/>
              </a:rPr>
              <a:t>Original call of duty – battle of Stalingrad</a:t>
            </a:r>
          </a:p>
          <a:p>
            <a:r>
              <a:rPr lang="en-US" altLang="en-US">
                <a:ea typeface="ＭＳ Ｐゴシック" charset="-128"/>
              </a:rPr>
              <a:t>One gun for 2 soldiers</a:t>
            </a:r>
          </a:p>
          <a:p>
            <a:r>
              <a:rPr lang="en-US" altLang="en-US">
                <a:ea typeface="ＭＳ Ｐゴシック" charset="-128"/>
              </a:rPr>
              <a:t>One bullet a day</a:t>
            </a:r>
          </a:p>
          <a:p>
            <a:r>
              <a:rPr lang="en-US" altLang="en-US">
                <a:ea typeface="ＭＳ Ｐゴシック" charset="-128"/>
              </a:rPr>
              <a:t>Severe lack of resources, ammo, guns etc.</a:t>
            </a:r>
          </a:p>
          <a:p>
            <a:endParaRPr lang="en-US" altLang="en-US">
              <a:ea typeface="ＭＳ Ｐゴシック" charset="-128"/>
            </a:endParaRPr>
          </a:p>
        </p:txBody>
      </p:sp>
      <p:sp>
        <p:nvSpPr>
          <p:cNvPr id="624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0A15B874-BA7D-C64E-BD42-4188B0056CA9}" type="slidenum">
              <a:rPr lang="en-US" altLang="en-US" sz="1200"/>
              <a:pPr eaLnBrk="1" hangingPunct="1"/>
              <a:t>25</a:t>
            </a:fld>
            <a:endParaRPr lang="en-US" altLang="en-US" sz="1200"/>
          </a:p>
        </p:txBody>
      </p:sp>
    </p:spTree>
    <p:extLst>
      <p:ext uri="{BB962C8B-B14F-4D97-AF65-F5344CB8AC3E}">
        <p14:creationId xmlns:p14="http://schemas.microsoft.com/office/powerpoint/2010/main" val="1634384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a:ln/>
        </p:spPr>
      </p:sp>
      <p:sp>
        <p:nvSpPr>
          <p:cNvPr id="645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charset="-128"/>
              </a:rPr>
              <a:t>Similar statues</a:t>
            </a:r>
          </a:p>
          <a:p>
            <a:r>
              <a:rPr lang="en-US" altLang="en-US">
                <a:ea typeface="ＭＳ Ｐゴシック" charset="-128"/>
              </a:rPr>
              <a:t>Stalin, Hussein, Disney????</a:t>
            </a:r>
          </a:p>
        </p:txBody>
      </p:sp>
      <p:sp>
        <p:nvSpPr>
          <p:cNvPr id="645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BD10C86C-6B21-614A-BB3D-EE52552FEED8}" type="slidenum">
              <a:rPr lang="en-US" altLang="en-US" sz="1200"/>
              <a:pPr eaLnBrk="1" hangingPunct="1"/>
              <a:t>26</a:t>
            </a:fld>
            <a:endParaRPr lang="en-US" altLang="en-US" sz="1200"/>
          </a:p>
        </p:txBody>
      </p:sp>
    </p:spTree>
    <p:extLst>
      <p:ext uri="{BB962C8B-B14F-4D97-AF65-F5344CB8AC3E}">
        <p14:creationId xmlns:p14="http://schemas.microsoft.com/office/powerpoint/2010/main" val="634861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C10C89B0-92DA-5A42-994A-DBBBB1A3DDA9}" type="slidenum">
              <a:rPr lang="en-US" altLang="en-US" sz="1200"/>
              <a:pPr eaLnBrk="1" hangingPunct="1"/>
              <a:t>27</a:t>
            </a:fld>
            <a:endParaRPr lang="en-US" altLang="en-US" sz="1200"/>
          </a:p>
        </p:txBody>
      </p:sp>
      <p:sp>
        <p:nvSpPr>
          <p:cNvPr id="66562" name="Rectangle 2"/>
          <p:cNvSpPr>
            <a:spLocks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charset="-128"/>
              </a:rPr>
              <a:t>B-29 Superfortress</a:t>
            </a:r>
          </a:p>
          <a:p>
            <a:pPr eaLnBrk="1" hangingPunct="1"/>
            <a:r>
              <a:rPr lang="en-US" altLang="en-US">
                <a:ea typeface="ＭＳ Ｐゴシック" charset="-128"/>
              </a:rPr>
              <a:t>Talk about hills created out of debris in Germany</a:t>
            </a:r>
          </a:p>
          <a:p>
            <a:pPr eaLnBrk="1" hangingPunct="1"/>
            <a:r>
              <a:rPr lang="en-US" altLang="en-US">
                <a:ea typeface="ＭＳ Ｐゴシック" charset="-128"/>
              </a:rPr>
              <a:t>Talk about the bombing of Dresden and the incendiary bombs</a:t>
            </a:r>
          </a:p>
        </p:txBody>
      </p:sp>
    </p:spTree>
    <p:extLst>
      <p:ext uri="{BB962C8B-B14F-4D97-AF65-F5344CB8AC3E}">
        <p14:creationId xmlns:p14="http://schemas.microsoft.com/office/powerpoint/2010/main" val="1424321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a:ln/>
        </p:spPr>
      </p:sp>
      <p:sp>
        <p:nvSpPr>
          <p:cNvPr id="686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charset="-128"/>
              </a:rPr>
              <a:t>Paratroopers – gliders, rupert</a:t>
            </a:r>
          </a:p>
          <a:p>
            <a:r>
              <a:rPr lang="en-US" altLang="en-US">
                <a:ea typeface="ＭＳ Ｐゴシック" charset="-128"/>
              </a:rPr>
              <a:t>DD tanks</a:t>
            </a:r>
          </a:p>
          <a:p>
            <a:r>
              <a:rPr lang="en-US" altLang="en-US">
                <a:ea typeface="ＭＳ Ｐゴシック" charset="-128"/>
              </a:rPr>
              <a:t>5 beaches, Omaha, Utah, Sword, Juno, Gold</a:t>
            </a:r>
          </a:p>
        </p:txBody>
      </p:sp>
      <p:sp>
        <p:nvSpPr>
          <p:cNvPr id="686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546361DE-140E-544B-8785-DA9130CB39FD}" type="slidenum">
              <a:rPr lang="en-US" altLang="en-US" sz="1200"/>
              <a:pPr eaLnBrk="1" hangingPunct="1"/>
              <a:t>28</a:t>
            </a:fld>
            <a:endParaRPr lang="en-US" altLang="en-US" sz="1200"/>
          </a:p>
        </p:txBody>
      </p:sp>
    </p:spTree>
    <p:extLst>
      <p:ext uri="{BB962C8B-B14F-4D97-AF65-F5344CB8AC3E}">
        <p14:creationId xmlns:p14="http://schemas.microsoft.com/office/powerpoint/2010/main" val="563506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EDF23108-2587-BE43-8399-7E45E78C6FA3}" type="slidenum">
              <a:rPr lang="en-US" altLang="en-US" sz="1200"/>
              <a:pPr eaLnBrk="1" hangingPunct="1"/>
              <a:t>3</a:t>
            </a:fld>
            <a:endParaRPr lang="en-US" altLang="en-US" sz="1200"/>
          </a:p>
        </p:txBody>
      </p:sp>
      <p:sp>
        <p:nvSpPr>
          <p:cNvPr id="21506" name="Rectangle 2"/>
          <p:cNvSpPr>
            <a:spLocks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charset="-128"/>
              </a:rPr>
              <a:t>Who knows what Genocide is?</a:t>
            </a:r>
          </a:p>
          <a:p>
            <a:pPr eaLnBrk="1" hangingPunct="1"/>
            <a:r>
              <a:rPr lang="en-US" altLang="en-US">
                <a:ea typeface="ＭＳ Ｐゴシック" charset="-128"/>
              </a:rPr>
              <a:t>Who remembers what the Nuremberg laws were?</a:t>
            </a:r>
          </a:p>
          <a:p>
            <a:pPr eaLnBrk="1" hangingPunct="1"/>
            <a:r>
              <a:rPr lang="en-US" altLang="en-US">
                <a:ea typeface="ＭＳ Ｐゴシック" charset="-128"/>
              </a:rPr>
              <a:t>How about the Ghettos?</a:t>
            </a:r>
          </a:p>
          <a:p>
            <a:pPr eaLnBrk="1" hangingPunct="1"/>
            <a:r>
              <a:rPr lang="en-US" altLang="en-US">
                <a:ea typeface="ＭＳ Ｐゴシック" charset="-128"/>
              </a:rPr>
              <a:t>Numbers tattooed on their arm at Aushwitz</a:t>
            </a:r>
          </a:p>
          <a:p>
            <a:pPr eaLnBrk="1" hangingPunct="1"/>
            <a:r>
              <a:rPr lang="en-US" altLang="en-US">
                <a:ea typeface="ＭＳ Ｐゴシック" charset="-128"/>
              </a:rPr>
              <a:t>Talk about Dr. Death</a:t>
            </a:r>
          </a:p>
          <a:p>
            <a:pPr eaLnBrk="1" hangingPunct="1"/>
            <a:r>
              <a:rPr lang="en-US" altLang="en-US">
                <a:ea typeface="ＭＳ Ｐゴシック" charset="-128"/>
              </a:rPr>
              <a:t>As well as how a gas chamber worked – Fog machine somehow?</a:t>
            </a:r>
          </a:p>
        </p:txBody>
      </p:sp>
    </p:spTree>
    <p:extLst>
      <p:ext uri="{BB962C8B-B14F-4D97-AF65-F5344CB8AC3E}">
        <p14:creationId xmlns:p14="http://schemas.microsoft.com/office/powerpoint/2010/main" val="1615606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a:ln/>
        </p:spPr>
      </p:sp>
      <p:sp>
        <p:nvSpPr>
          <p:cNvPr id="706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charset="-128"/>
              </a:rPr>
              <a:t>Who was in Southern France? Vichy</a:t>
            </a:r>
          </a:p>
        </p:txBody>
      </p:sp>
      <p:sp>
        <p:nvSpPr>
          <p:cNvPr id="706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88F6BCFE-B870-E44D-B061-6C4F011BFFB0}" type="slidenum">
              <a:rPr lang="en-US" altLang="en-US" sz="1200"/>
              <a:pPr eaLnBrk="1" hangingPunct="1"/>
              <a:t>29</a:t>
            </a:fld>
            <a:endParaRPr lang="en-US" altLang="en-US" sz="1200"/>
          </a:p>
        </p:txBody>
      </p:sp>
    </p:spTree>
    <p:extLst>
      <p:ext uri="{BB962C8B-B14F-4D97-AF65-F5344CB8AC3E}">
        <p14:creationId xmlns:p14="http://schemas.microsoft.com/office/powerpoint/2010/main" val="4453327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noTextEdit="1"/>
          </p:cNvSpPr>
          <p:nvPr>
            <p:ph type="sldImg"/>
          </p:nvPr>
        </p:nvSpPr>
        <p:spPr>
          <a:ln/>
        </p:spPr>
      </p:sp>
      <p:sp>
        <p:nvSpPr>
          <p:cNvPr id="757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charset="-128"/>
              </a:rPr>
              <a:t>Guadalcanal was very costly for both sides</a:t>
            </a:r>
          </a:p>
          <a:p>
            <a:r>
              <a:rPr lang="en-US" altLang="en-US">
                <a:ea typeface="ＭＳ Ｐゴシック" charset="-128"/>
              </a:rPr>
              <a:t>Japanese wiped out in this battle</a:t>
            </a:r>
          </a:p>
          <a:p>
            <a:r>
              <a:rPr lang="en-US" altLang="en-US">
                <a:ea typeface="ＭＳ Ｐゴシック" charset="-128"/>
              </a:rPr>
              <a:t>Sullivan Brothers</a:t>
            </a:r>
          </a:p>
        </p:txBody>
      </p:sp>
      <p:sp>
        <p:nvSpPr>
          <p:cNvPr id="757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B6953A91-3663-3140-B10B-A801626A2792}" type="slidenum">
              <a:rPr lang="en-US" altLang="en-US" sz="1200"/>
              <a:pPr eaLnBrk="1" hangingPunct="1"/>
              <a:t>31</a:t>
            </a:fld>
            <a:endParaRPr lang="en-US" altLang="en-US" sz="1200"/>
          </a:p>
        </p:txBody>
      </p:sp>
    </p:spTree>
    <p:extLst>
      <p:ext uri="{BB962C8B-B14F-4D97-AF65-F5344CB8AC3E}">
        <p14:creationId xmlns:p14="http://schemas.microsoft.com/office/powerpoint/2010/main" val="19270326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noTextEdit="1"/>
          </p:cNvSpPr>
          <p:nvPr>
            <p:ph type="sldImg"/>
          </p:nvPr>
        </p:nvSpPr>
        <p:spPr>
          <a:ln/>
        </p:spPr>
      </p:sp>
      <p:sp>
        <p:nvSpPr>
          <p:cNvPr id="788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charset="-128"/>
              </a:rPr>
              <a:t>We wanted to get closer to Japan so we could bomb and possibly invade it.</a:t>
            </a:r>
          </a:p>
        </p:txBody>
      </p:sp>
      <p:sp>
        <p:nvSpPr>
          <p:cNvPr id="788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9FF860E9-235D-1D42-85E6-49285DCA48F4}" type="slidenum">
              <a:rPr lang="en-US" altLang="en-US" sz="1200"/>
              <a:pPr eaLnBrk="1" hangingPunct="1"/>
              <a:t>33</a:t>
            </a:fld>
            <a:endParaRPr lang="en-US" altLang="en-US" sz="1200"/>
          </a:p>
        </p:txBody>
      </p:sp>
    </p:spTree>
    <p:extLst>
      <p:ext uri="{BB962C8B-B14F-4D97-AF65-F5344CB8AC3E}">
        <p14:creationId xmlns:p14="http://schemas.microsoft.com/office/powerpoint/2010/main" val="14362967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noTextEdit="1"/>
          </p:cNvSpPr>
          <p:nvPr>
            <p:ph type="sldImg"/>
          </p:nvPr>
        </p:nvSpPr>
        <p:spPr>
          <a:ln/>
        </p:spPr>
      </p:sp>
      <p:sp>
        <p:nvSpPr>
          <p:cNvPr id="808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charset="-128"/>
              </a:rPr>
              <a:t>Midway</a:t>
            </a:r>
          </a:p>
        </p:txBody>
      </p:sp>
      <p:sp>
        <p:nvSpPr>
          <p:cNvPr id="808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0F38FFD2-6C5F-3246-A0EA-E5C4EE6DDE8C}" type="slidenum">
              <a:rPr lang="en-US" altLang="en-US" sz="1200"/>
              <a:pPr eaLnBrk="1" hangingPunct="1"/>
              <a:t>34</a:t>
            </a:fld>
            <a:endParaRPr lang="en-US" altLang="en-US" sz="1200"/>
          </a:p>
        </p:txBody>
      </p:sp>
    </p:spTree>
    <p:extLst>
      <p:ext uri="{BB962C8B-B14F-4D97-AF65-F5344CB8AC3E}">
        <p14:creationId xmlns:p14="http://schemas.microsoft.com/office/powerpoint/2010/main" val="21225286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noTextEdit="1"/>
          </p:cNvSpPr>
          <p:nvPr>
            <p:ph type="sldImg"/>
          </p:nvPr>
        </p:nvSpPr>
        <p:spPr>
          <a:ln/>
        </p:spPr>
      </p:sp>
      <p:sp>
        <p:nvSpPr>
          <p:cNvPr id="829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charset="-128"/>
              </a:rPr>
              <a:t>Extreme weather conditions</a:t>
            </a:r>
          </a:p>
          <a:p>
            <a:r>
              <a:rPr lang="en-US" altLang="en-US">
                <a:ea typeface="ＭＳ Ｐゴシック" charset="-128"/>
              </a:rPr>
              <a:t>Hitler</a:t>
            </a:r>
            <a:r>
              <a:rPr lang="ja-JP" altLang="en-US">
                <a:ea typeface="ＭＳ Ｐゴシック" charset="-128"/>
              </a:rPr>
              <a:t>’</a:t>
            </a:r>
            <a:r>
              <a:rPr lang="en-US" altLang="ja-JP">
                <a:ea typeface="ＭＳ Ｐゴシック" charset="-128"/>
              </a:rPr>
              <a:t>s last major offensive</a:t>
            </a:r>
            <a:endParaRPr lang="en-US" altLang="en-US">
              <a:ea typeface="ＭＳ Ｐゴシック" charset="-128"/>
            </a:endParaRPr>
          </a:p>
        </p:txBody>
      </p:sp>
      <p:sp>
        <p:nvSpPr>
          <p:cNvPr id="829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27D28493-6FC8-7648-B5D4-FDA4E415A0C7}" type="slidenum">
              <a:rPr lang="en-US" altLang="en-US" sz="1200"/>
              <a:pPr eaLnBrk="1" hangingPunct="1"/>
              <a:t>35</a:t>
            </a:fld>
            <a:endParaRPr lang="en-US" altLang="en-US" sz="1200"/>
          </a:p>
        </p:txBody>
      </p:sp>
    </p:spTree>
    <p:extLst>
      <p:ext uri="{BB962C8B-B14F-4D97-AF65-F5344CB8AC3E}">
        <p14:creationId xmlns:p14="http://schemas.microsoft.com/office/powerpoint/2010/main" val="14882442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a:ln/>
        </p:spPr>
      </p:sp>
      <p:sp>
        <p:nvSpPr>
          <p:cNvPr id="849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charset="-128"/>
              </a:rPr>
              <a:t>What country are we in?</a:t>
            </a:r>
          </a:p>
          <a:p>
            <a:r>
              <a:rPr lang="en-US" altLang="en-US">
                <a:ea typeface="ＭＳ Ｐゴシック" charset="-128"/>
              </a:rPr>
              <a:t>Why do you think they called it the Battle of the Bulge?</a:t>
            </a:r>
          </a:p>
        </p:txBody>
      </p:sp>
      <p:sp>
        <p:nvSpPr>
          <p:cNvPr id="849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08C68873-FF4A-254C-8CE4-B82A3E896E13}" type="slidenum">
              <a:rPr lang="en-US" altLang="en-US" sz="1200"/>
              <a:pPr eaLnBrk="1" hangingPunct="1"/>
              <a:t>36</a:t>
            </a:fld>
            <a:endParaRPr lang="en-US" altLang="en-US" sz="1200"/>
          </a:p>
        </p:txBody>
      </p:sp>
    </p:spTree>
    <p:extLst>
      <p:ext uri="{BB962C8B-B14F-4D97-AF65-F5344CB8AC3E}">
        <p14:creationId xmlns:p14="http://schemas.microsoft.com/office/powerpoint/2010/main" val="11793756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noTextEdit="1"/>
          </p:cNvSpPr>
          <p:nvPr>
            <p:ph type="sldImg"/>
          </p:nvPr>
        </p:nvSpPr>
        <p:spPr>
          <a:ln/>
        </p:spPr>
      </p:sp>
      <p:sp>
        <p:nvSpPr>
          <p:cNvPr id="870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charset="-128"/>
              </a:rPr>
              <a:t>Tell of microwave and asphyxiation</a:t>
            </a:r>
          </a:p>
        </p:txBody>
      </p:sp>
      <p:sp>
        <p:nvSpPr>
          <p:cNvPr id="870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4D11F3AA-05BC-B544-9525-BA1B73122D86}" type="slidenum">
              <a:rPr lang="en-US" altLang="en-US" sz="1200"/>
              <a:pPr eaLnBrk="1" hangingPunct="1"/>
              <a:t>37</a:t>
            </a:fld>
            <a:endParaRPr lang="en-US" altLang="en-US" sz="1200"/>
          </a:p>
        </p:txBody>
      </p:sp>
    </p:spTree>
    <p:extLst>
      <p:ext uri="{BB962C8B-B14F-4D97-AF65-F5344CB8AC3E}">
        <p14:creationId xmlns:p14="http://schemas.microsoft.com/office/powerpoint/2010/main" val="4927734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a:ln/>
        </p:spPr>
      </p:sp>
      <p:sp>
        <p:nvSpPr>
          <p:cNvPr id="890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charset="-128"/>
              </a:rPr>
              <a:t>Eisenhower let the Russians have Berlin so they discovered Hitler</a:t>
            </a:r>
            <a:r>
              <a:rPr lang="ja-JP" altLang="en-US">
                <a:ea typeface="ＭＳ Ｐゴシック" charset="-128"/>
              </a:rPr>
              <a:t>’</a:t>
            </a:r>
            <a:r>
              <a:rPr lang="en-US" altLang="ja-JP">
                <a:ea typeface="ＭＳ Ｐゴシック" charset="-128"/>
              </a:rPr>
              <a:t>s body</a:t>
            </a:r>
          </a:p>
          <a:p>
            <a:r>
              <a:rPr lang="en-US" altLang="en-US">
                <a:ea typeface="ＭＳ Ｐゴシック" charset="-128"/>
              </a:rPr>
              <a:t>Tell story of Hitler</a:t>
            </a:r>
            <a:r>
              <a:rPr lang="ja-JP" altLang="en-US">
                <a:ea typeface="ＭＳ Ｐゴシック" charset="-128"/>
              </a:rPr>
              <a:t>’</a:t>
            </a:r>
            <a:r>
              <a:rPr lang="en-US" altLang="ja-JP">
                <a:ea typeface="ＭＳ Ｐゴシック" charset="-128"/>
              </a:rPr>
              <a:t>s suicide as well as Russian documents that say what happen to the bodies</a:t>
            </a:r>
          </a:p>
          <a:p>
            <a:r>
              <a:rPr lang="en-US" altLang="en-US">
                <a:ea typeface="ＭＳ Ｐゴシック" charset="-128"/>
              </a:rPr>
              <a:t>Blondi, Eva Braun, suicide and body</a:t>
            </a:r>
          </a:p>
          <a:p>
            <a:r>
              <a:rPr lang="en-US" altLang="en-US">
                <a:ea typeface="ＭＳ Ｐゴシック" charset="-128"/>
              </a:rPr>
              <a:t>Also talk about Goebbels and his children</a:t>
            </a:r>
          </a:p>
          <a:p>
            <a:endParaRPr lang="en-US" altLang="en-US">
              <a:ea typeface="ＭＳ Ｐゴシック" charset="-128"/>
            </a:endParaRPr>
          </a:p>
        </p:txBody>
      </p:sp>
      <p:sp>
        <p:nvSpPr>
          <p:cNvPr id="890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3ADAB148-5BF6-414B-8CC2-F059DA2CABB9}" type="slidenum">
              <a:rPr lang="en-US" altLang="en-US" sz="1200"/>
              <a:pPr eaLnBrk="1" hangingPunct="1"/>
              <a:t>38</a:t>
            </a:fld>
            <a:endParaRPr lang="en-US" altLang="en-US" sz="1200"/>
          </a:p>
        </p:txBody>
      </p:sp>
    </p:spTree>
    <p:extLst>
      <p:ext uri="{BB962C8B-B14F-4D97-AF65-F5344CB8AC3E}">
        <p14:creationId xmlns:p14="http://schemas.microsoft.com/office/powerpoint/2010/main" val="13465825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a:ln/>
        </p:spPr>
      </p:sp>
      <p:sp>
        <p:nvSpPr>
          <p:cNvPr id="911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charset="-128"/>
              </a:rPr>
              <a:t>Who</a:t>
            </a:r>
            <a:r>
              <a:rPr lang="ja-JP" altLang="en-US">
                <a:ea typeface="ＭＳ Ｐゴシック" charset="-128"/>
              </a:rPr>
              <a:t>’</a:t>
            </a:r>
            <a:r>
              <a:rPr lang="en-US" altLang="ja-JP">
                <a:ea typeface="ＭＳ Ｐゴシック" charset="-128"/>
              </a:rPr>
              <a:t>s this guy in the picture?</a:t>
            </a:r>
          </a:p>
          <a:p>
            <a:r>
              <a:rPr lang="en-US" altLang="en-US">
                <a:ea typeface="ＭＳ Ｐゴシック" charset="-128"/>
              </a:rPr>
              <a:t>Talk about the difference between the peace sign and the victory sign</a:t>
            </a:r>
          </a:p>
        </p:txBody>
      </p:sp>
      <p:sp>
        <p:nvSpPr>
          <p:cNvPr id="911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C745092F-9AAD-A244-89A2-FF0834EB7415}" type="slidenum">
              <a:rPr lang="en-US" altLang="en-US" sz="1200"/>
              <a:pPr eaLnBrk="1" hangingPunct="1"/>
              <a:t>39</a:t>
            </a:fld>
            <a:endParaRPr lang="en-US" altLang="en-US" sz="1200"/>
          </a:p>
        </p:txBody>
      </p:sp>
    </p:spTree>
    <p:extLst>
      <p:ext uri="{BB962C8B-B14F-4D97-AF65-F5344CB8AC3E}">
        <p14:creationId xmlns:p14="http://schemas.microsoft.com/office/powerpoint/2010/main" val="18307667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noTextEdit="1"/>
          </p:cNvSpPr>
          <p:nvPr>
            <p:ph type="sldImg"/>
          </p:nvPr>
        </p:nvSpPr>
        <p:spPr>
          <a:ln/>
        </p:spPr>
      </p:sp>
      <p:sp>
        <p:nvSpPr>
          <p:cNvPr id="931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charset="-128"/>
              </a:rPr>
              <a:t>Operation Downfall</a:t>
            </a:r>
          </a:p>
          <a:p>
            <a:r>
              <a:rPr lang="en-US" altLang="en-US">
                <a:ea typeface="ＭＳ Ｐゴシック" charset="-128"/>
              </a:rPr>
              <a:t>Manhattan project.  Who was behind it?</a:t>
            </a:r>
          </a:p>
          <a:p>
            <a:r>
              <a:rPr lang="en-US" altLang="en-US">
                <a:ea typeface="ＭＳ Ｐゴシック" charset="-128"/>
              </a:rPr>
              <a:t>Albert Einstein and Robert Oppenheimer.  Most people regretted their part in the MP</a:t>
            </a:r>
          </a:p>
          <a:p>
            <a:r>
              <a:rPr lang="en-US" altLang="en-US">
                <a:ea typeface="ＭＳ Ｐゴシック" charset="-128"/>
              </a:rPr>
              <a:t>Who is the President at this time?  Truman</a:t>
            </a:r>
          </a:p>
          <a:p>
            <a:r>
              <a:rPr lang="en-US" altLang="en-US">
                <a:ea typeface="ＭＳ Ｐゴシック" charset="-128"/>
              </a:rPr>
              <a:t>Truman had no idea about the A-bomb until he became president</a:t>
            </a:r>
          </a:p>
          <a:p>
            <a:r>
              <a:rPr lang="en-US" altLang="en-US">
                <a:ea typeface="ＭＳ Ｐゴシック" charset="-128"/>
              </a:rPr>
              <a:t>FDR sanctioned the project</a:t>
            </a:r>
          </a:p>
        </p:txBody>
      </p:sp>
      <p:sp>
        <p:nvSpPr>
          <p:cNvPr id="931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0D9CCF27-AF61-524E-81A7-C40B99D75018}" type="slidenum">
              <a:rPr lang="en-US" altLang="en-US" sz="1200"/>
              <a:pPr eaLnBrk="1" hangingPunct="1"/>
              <a:t>40</a:t>
            </a:fld>
            <a:endParaRPr lang="en-US" altLang="en-US" sz="1200"/>
          </a:p>
        </p:txBody>
      </p:sp>
    </p:spTree>
    <p:extLst>
      <p:ext uri="{BB962C8B-B14F-4D97-AF65-F5344CB8AC3E}">
        <p14:creationId xmlns:p14="http://schemas.microsoft.com/office/powerpoint/2010/main" val="551594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F143B470-B255-BD4B-9B34-23333070A21C}" type="slidenum">
              <a:rPr lang="en-US" altLang="en-US" sz="1200"/>
              <a:pPr eaLnBrk="1" hangingPunct="1"/>
              <a:t>9</a:t>
            </a:fld>
            <a:endParaRPr lang="en-US" altLang="en-US" sz="1200"/>
          </a:p>
        </p:txBody>
      </p:sp>
      <p:sp>
        <p:nvSpPr>
          <p:cNvPr id="28674" name="Rectangle 2"/>
          <p:cNvSpPr>
            <a:spLocks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charset="-128"/>
              </a:rPr>
              <a:t>Sophie Scholl – White Rose – executed by guillotine</a:t>
            </a:r>
          </a:p>
          <a:p>
            <a:pPr eaLnBrk="1" hangingPunct="1"/>
            <a:endParaRPr lang="en-US" altLang="en-US">
              <a:ea typeface="ＭＳ Ｐゴシック" charset="-128"/>
            </a:endParaRPr>
          </a:p>
        </p:txBody>
      </p:sp>
    </p:spTree>
    <p:extLst>
      <p:ext uri="{BB962C8B-B14F-4D97-AF65-F5344CB8AC3E}">
        <p14:creationId xmlns:p14="http://schemas.microsoft.com/office/powerpoint/2010/main" val="708624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a:ln/>
        </p:spPr>
      </p:sp>
      <p:sp>
        <p:nvSpPr>
          <p:cNvPr id="952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charset="-128"/>
              </a:rPr>
              <a:t>Operation Downfall</a:t>
            </a:r>
          </a:p>
        </p:txBody>
      </p:sp>
      <p:sp>
        <p:nvSpPr>
          <p:cNvPr id="952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C1FC1D7A-72CD-3E4F-9850-7D5DBC02CC39}" type="slidenum">
              <a:rPr lang="en-US" altLang="en-US" sz="1200"/>
              <a:pPr eaLnBrk="1" hangingPunct="1"/>
              <a:t>41</a:t>
            </a:fld>
            <a:endParaRPr lang="en-US" altLang="en-US" sz="1200"/>
          </a:p>
        </p:txBody>
      </p:sp>
    </p:spTree>
    <p:extLst>
      <p:ext uri="{BB962C8B-B14F-4D97-AF65-F5344CB8AC3E}">
        <p14:creationId xmlns:p14="http://schemas.microsoft.com/office/powerpoint/2010/main" val="21017947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noTextEdit="1"/>
          </p:cNvSpPr>
          <p:nvPr>
            <p:ph type="sldImg"/>
          </p:nvPr>
        </p:nvSpPr>
        <p:spPr>
          <a:ln/>
        </p:spPr>
      </p:sp>
      <p:sp>
        <p:nvSpPr>
          <p:cNvPr id="972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charset="-128"/>
              </a:rPr>
              <a:t>Ask students what three scenarios would cause more damage, underground, on the ground above the ground</a:t>
            </a:r>
          </a:p>
          <a:p>
            <a:r>
              <a:rPr lang="en-US" altLang="en-US">
                <a:ea typeface="ＭＳ Ｐゴシック" charset="-128"/>
              </a:rPr>
              <a:t>Talk about how the bomb exploded several thousand feet in the air to cause more destruction</a:t>
            </a:r>
          </a:p>
        </p:txBody>
      </p:sp>
      <p:sp>
        <p:nvSpPr>
          <p:cNvPr id="972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6D630083-0DD2-524A-AB07-BE9FBDF2F085}" type="slidenum">
              <a:rPr lang="en-US" altLang="en-US" sz="1200"/>
              <a:pPr eaLnBrk="1" hangingPunct="1"/>
              <a:t>42</a:t>
            </a:fld>
            <a:endParaRPr lang="en-US" altLang="en-US" sz="1200"/>
          </a:p>
        </p:txBody>
      </p:sp>
    </p:spTree>
    <p:extLst>
      <p:ext uri="{BB962C8B-B14F-4D97-AF65-F5344CB8AC3E}">
        <p14:creationId xmlns:p14="http://schemas.microsoft.com/office/powerpoint/2010/main" val="9050974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noTextEdit="1"/>
          </p:cNvSpPr>
          <p:nvPr>
            <p:ph type="sldImg"/>
          </p:nvPr>
        </p:nvSpPr>
        <p:spPr>
          <a:ln/>
        </p:spPr>
      </p:sp>
      <p:sp>
        <p:nvSpPr>
          <p:cNvPr id="993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charset="-128"/>
              </a:rPr>
              <a:t>USS Indianapolis story – Jaws clip if time</a:t>
            </a:r>
          </a:p>
          <a:p>
            <a:r>
              <a:rPr lang="en-US" altLang="en-US">
                <a:ea typeface="ＭＳ Ｐゴシック" charset="-128"/>
              </a:rPr>
              <a:t>Talk about shadow burned into the wall</a:t>
            </a:r>
          </a:p>
        </p:txBody>
      </p:sp>
      <p:sp>
        <p:nvSpPr>
          <p:cNvPr id="993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27C1E753-D43F-834B-A6B6-E09C7F094FAC}" type="slidenum">
              <a:rPr lang="en-US" altLang="en-US" sz="1200"/>
              <a:pPr eaLnBrk="1" hangingPunct="1"/>
              <a:t>43</a:t>
            </a:fld>
            <a:endParaRPr lang="en-US" altLang="en-US" sz="1200"/>
          </a:p>
        </p:txBody>
      </p:sp>
    </p:spTree>
    <p:extLst>
      <p:ext uri="{BB962C8B-B14F-4D97-AF65-F5344CB8AC3E}">
        <p14:creationId xmlns:p14="http://schemas.microsoft.com/office/powerpoint/2010/main" val="13458679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noTextEdit="1"/>
          </p:cNvSpPr>
          <p:nvPr>
            <p:ph type="sldImg"/>
          </p:nvPr>
        </p:nvSpPr>
        <p:spPr>
          <a:ln/>
        </p:spPr>
      </p:sp>
      <p:sp>
        <p:nvSpPr>
          <p:cNvPr id="1024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charset="-128"/>
              </a:rPr>
              <a:t>Bookends of the war</a:t>
            </a:r>
          </a:p>
        </p:txBody>
      </p:sp>
      <p:sp>
        <p:nvSpPr>
          <p:cNvPr id="1024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B1B0CDBF-8089-2B4F-95CA-4FE5FC4FB558}" type="slidenum">
              <a:rPr lang="en-US" altLang="en-US" sz="1200"/>
              <a:pPr eaLnBrk="1" hangingPunct="1"/>
              <a:t>45</a:t>
            </a:fld>
            <a:endParaRPr lang="en-US" altLang="en-US" sz="1200"/>
          </a:p>
        </p:txBody>
      </p:sp>
    </p:spTree>
    <p:extLst>
      <p:ext uri="{BB962C8B-B14F-4D97-AF65-F5344CB8AC3E}">
        <p14:creationId xmlns:p14="http://schemas.microsoft.com/office/powerpoint/2010/main" val="5569280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noTextEdit="1"/>
          </p:cNvSpPr>
          <p:nvPr>
            <p:ph type="sldImg"/>
          </p:nvPr>
        </p:nvSpPr>
        <p:spPr>
          <a:ln/>
        </p:spPr>
      </p:sp>
      <p:sp>
        <p:nvSpPr>
          <p:cNvPr id="1044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charset="-128"/>
              </a:rPr>
              <a:t>Tell them about book pages 791, 792 – Aftermath 75 million dead – Rudolf Hess Auschwitz death camp commander – Nuremburg Trials – United Nations and the security council – preventing outbreak and disease etc. – Know your North Africa Maps page 785</a:t>
            </a:r>
          </a:p>
          <a:p>
            <a:endParaRPr lang="en-US" altLang="en-US">
              <a:ea typeface="ＭＳ Ｐゴシック" charset="-128"/>
            </a:endParaRPr>
          </a:p>
        </p:txBody>
      </p:sp>
      <p:sp>
        <p:nvSpPr>
          <p:cNvPr id="1044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6B1C91F4-7DC9-4A41-AEBB-3DD757A0203F}" type="slidenum">
              <a:rPr lang="en-US" altLang="en-US" sz="1200"/>
              <a:pPr eaLnBrk="1" hangingPunct="1"/>
              <a:t>46</a:t>
            </a:fld>
            <a:endParaRPr lang="en-US" altLang="en-US" sz="1200"/>
          </a:p>
        </p:txBody>
      </p:sp>
    </p:spTree>
    <p:extLst>
      <p:ext uri="{BB962C8B-B14F-4D97-AF65-F5344CB8AC3E}">
        <p14:creationId xmlns:p14="http://schemas.microsoft.com/office/powerpoint/2010/main" val="1555330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D0A8D509-6291-0A4D-A3E7-9C54AFB4F747}" type="slidenum">
              <a:rPr lang="en-US" altLang="en-US" sz="1200"/>
              <a:pPr eaLnBrk="1" hangingPunct="1"/>
              <a:t>10</a:t>
            </a:fld>
            <a:endParaRPr lang="en-US" altLang="en-US" sz="1200"/>
          </a:p>
        </p:txBody>
      </p:sp>
      <p:sp>
        <p:nvSpPr>
          <p:cNvPr id="30722" name="Rectangle 2"/>
          <p:cNvSpPr>
            <a:spLocks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charset="-128"/>
              </a:rPr>
              <a:t>Anne Frank</a:t>
            </a:r>
          </a:p>
          <a:p>
            <a:pPr eaLnBrk="1" hangingPunct="1"/>
            <a:r>
              <a:rPr lang="en-US" altLang="en-US">
                <a:ea typeface="ＭＳ Ｐゴシック" charset="-128"/>
              </a:rPr>
              <a:t>Stop on this slide – Continue Video</a:t>
            </a:r>
          </a:p>
          <a:p>
            <a:pPr eaLnBrk="1" hangingPunct="1"/>
            <a:r>
              <a:rPr lang="en-US" altLang="en-US">
                <a:ea typeface="ＭＳ Ｐゴシック" charset="-128"/>
              </a:rPr>
              <a:t>Band of Brothers </a:t>
            </a:r>
            <a:r>
              <a:rPr lang="ja-JP" altLang="en-US">
                <a:ea typeface="ＭＳ Ｐゴシック" charset="-128"/>
              </a:rPr>
              <a:t>“</a:t>
            </a:r>
            <a:r>
              <a:rPr lang="en-US" altLang="ja-JP">
                <a:ea typeface="ＭＳ Ｐゴシック" charset="-128"/>
              </a:rPr>
              <a:t>Why we Fight</a:t>
            </a:r>
            <a:r>
              <a:rPr lang="ja-JP" altLang="en-US">
                <a:ea typeface="ＭＳ Ｐゴシック" charset="-128"/>
              </a:rPr>
              <a:t>”</a:t>
            </a:r>
            <a:endParaRPr lang="en-US" altLang="en-US">
              <a:ea typeface="ＭＳ Ｐゴシック" charset="-128"/>
            </a:endParaRPr>
          </a:p>
        </p:txBody>
      </p:sp>
    </p:spTree>
    <p:extLst>
      <p:ext uri="{BB962C8B-B14F-4D97-AF65-F5344CB8AC3E}">
        <p14:creationId xmlns:p14="http://schemas.microsoft.com/office/powerpoint/2010/main" val="2054947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AD957E6E-546D-6A4E-8D18-20B2B0371C0A}" type="slidenum">
              <a:rPr lang="en-US" altLang="en-US" sz="1200"/>
              <a:pPr eaLnBrk="1" hangingPunct="1"/>
              <a:t>12</a:t>
            </a:fld>
            <a:endParaRPr lang="en-US" altLang="en-US" sz="1200"/>
          </a:p>
        </p:txBody>
      </p:sp>
      <p:sp>
        <p:nvSpPr>
          <p:cNvPr id="33794" name="Rectangle 2"/>
          <p:cNvSpPr>
            <a:spLocks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charset="-128"/>
              </a:rPr>
              <a:t>We</a:t>
            </a:r>
            <a:r>
              <a:rPr lang="ja-JP" altLang="en-US">
                <a:ea typeface="ＭＳ Ｐゴシック" charset="-128"/>
              </a:rPr>
              <a:t>’</a:t>
            </a:r>
            <a:r>
              <a:rPr lang="en-US" altLang="ja-JP">
                <a:ea typeface="ＭＳ Ｐゴシック" charset="-128"/>
              </a:rPr>
              <a:t>re not here to conquer you, we are your brothers</a:t>
            </a:r>
          </a:p>
          <a:p>
            <a:pPr eaLnBrk="1" hangingPunct="1"/>
            <a:r>
              <a:rPr lang="en-US" altLang="en-US">
                <a:ea typeface="ＭＳ Ｐゴシック" charset="-128"/>
              </a:rPr>
              <a:t>Can anyone come up with a slogan that they know of?</a:t>
            </a:r>
          </a:p>
          <a:p>
            <a:pPr eaLnBrk="1" hangingPunct="1"/>
            <a:r>
              <a:rPr lang="en-US" altLang="en-US">
                <a:ea typeface="ＭＳ Ｐゴシック" charset="-128"/>
              </a:rPr>
              <a:t>The Rape of Nan king</a:t>
            </a:r>
          </a:p>
          <a:p>
            <a:pPr eaLnBrk="1" hangingPunct="1"/>
            <a:r>
              <a:rPr lang="en-US" altLang="en-US" i="1">
                <a:ea typeface="ＭＳ Ｐゴシック" charset="-128"/>
              </a:rPr>
              <a:t>It is a horrible story to relate; I know not where to begin nor to end. Never have I heard or read of such brutality. Rape: We estimate at least 1,000 cases a night and many by day. In case of resistance or anything that seems like disapproval there is a bayonet stab or a bullet.</a:t>
            </a:r>
            <a:r>
              <a:rPr lang="en-US" altLang="en-US">
                <a:ea typeface="ＭＳ Ｐゴシック" charset="-128"/>
              </a:rPr>
              <a:t> (James McCallum, letter to his family, </a:t>
            </a:r>
            <a:r>
              <a:rPr lang="en-US" altLang="en-US">
                <a:ea typeface="ＭＳ Ｐゴシック" charset="-128"/>
                <a:hlinkClick r:id="rId3" tooltip="December 19"/>
              </a:rPr>
              <a:t>19 December</a:t>
            </a:r>
            <a:r>
              <a:rPr lang="en-US" altLang="en-US">
                <a:ea typeface="ＭＳ Ｐゴシック" charset="-128"/>
              </a:rPr>
              <a:t> </a:t>
            </a:r>
            <a:r>
              <a:rPr lang="en-US" altLang="en-US">
                <a:ea typeface="ＭＳ Ｐゴシック" charset="-128"/>
                <a:hlinkClick r:id="rId4" tooltip="1937"/>
              </a:rPr>
              <a:t>1937</a:t>
            </a:r>
            <a:r>
              <a:rPr lang="en-US" altLang="en-US">
                <a:ea typeface="ＭＳ Ｐゴシック" charset="-128"/>
              </a:rPr>
              <a:t>) </a:t>
            </a:r>
          </a:p>
          <a:p>
            <a:pPr lvl="1" eaLnBrk="1" hangingPunct="1"/>
            <a:r>
              <a:rPr lang="en-US" altLang="en-US">
                <a:ea typeface="ＭＳ Ｐゴシック" charset="-128"/>
                <a:hlinkClick r:id="rId5" tooltip="Robert Wilson"/>
              </a:rPr>
              <a:t>Robert Wilson</a:t>
            </a:r>
            <a:r>
              <a:rPr lang="en-US" altLang="en-US">
                <a:ea typeface="ＭＳ Ｐゴシック" charset="-128"/>
              </a:rPr>
              <a:t> in his letter to his family: </a:t>
            </a:r>
            <a:r>
              <a:rPr lang="en-US" altLang="en-US" i="1">
                <a:ea typeface="ＭＳ Ｐゴシック" charset="-128"/>
              </a:rPr>
              <a:t>The slaughter of civilians is appalling. I could go on for pages telling of cases of rape and brutality almost beyond belief. Two bayoneted corpses are the only survivors of seven street cleaners who were sitting in their headquarters when Japanese soldiers came in without warning or reason and killed five of their number and wounded the two that found their way to the hospital.</a:t>
            </a:r>
            <a:r>
              <a:rPr lang="en-US" altLang="en-US">
                <a:ea typeface="ＭＳ Ｐゴシック" charset="-128"/>
              </a:rPr>
              <a:t> </a:t>
            </a:r>
            <a:r>
              <a:rPr lang="en-US" altLang="en-US" baseline="30000">
                <a:ea typeface="ＭＳ Ｐゴシック" charset="-128"/>
                <a:hlinkClick r:id="rId6"/>
              </a:rPr>
              <a:t>[11]</a:t>
            </a:r>
            <a:endParaRPr lang="en-US" altLang="en-US">
              <a:ea typeface="ＭＳ Ｐゴシック" charset="-128"/>
            </a:endParaRPr>
          </a:p>
          <a:p>
            <a:pPr eaLnBrk="1" hangingPunct="1"/>
            <a:r>
              <a:rPr lang="en-US" altLang="en-US">
                <a:ea typeface="ＭＳ Ｐゴシック" charset="-128"/>
              </a:rPr>
              <a:t>Quite contrary to their slogan</a:t>
            </a:r>
          </a:p>
        </p:txBody>
      </p:sp>
    </p:spTree>
    <p:extLst>
      <p:ext uri="{BB962C8B-B14F-4D97-AF65-F5344CB8AC3E}">
        <p14:creationId xmlns:p14="http://schemas.microsoft.com/office/powerpoint/2010/main" val="1665596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14A00A28-7E60-8D4D-BFDC-A8C77CCB1E1D}" type="slidenum">
              <a:rPr lang="en-US" altLang="en-US" sz="1200"/>
              <a:pPr eaLnBrk="1" hangingPunct="1"/>
              <a:t>13</a:t>
            </a:fld>
            <a:endParaRPr lang="en-US" altLang="en-US" sz="1200"/>
          </a:p>
        </p:txBody>
      </p:sp>
      <p:sp>
        <p:nvSpPr>
          <p:cNvPr id="35842" name="Rectangle 2"/>
          <p:cNvSpPr>
            <a:spLocks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1225204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6F4ED574-4B40-474F-9946-A458E2BEF097}" type="slidenum">
              <a:rPr lang="en-US" altLang="en-US" sz="1200"/>
              <a:pPr eaLnBrk="1" hangingPunct="1"/>
              <a:t>14</a:t>
            </a:fld>
            <a:endParaRPr lang="en-US" altLang="en-US" sz="1200"/>
          </a:p>
        </p:txBody>
      </p:sp>
      <p:sp>
        <p:nvSpPr>
          <p:cNvPr id="39938" name="Rectangle 2"/>
          <p:cNvSpPr>
            <a:spLocks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charset="-128"/>
              </a:rPr>
              <a:t>Show Hitler</a:t>
            </a:r>
            <a:r>
              <a:rPr lang="ja-JP" altLang="en-US">
                <a:ea typeface="ＭＳ Ｐゴシック" charset="-128"/>
              </a:rPr>
              <a:t>’</a:t>
            </a:r>
            <a:r>
              <a:rPr lang="en-US" altLang="ja-JP">
                <a:ea typeface="ＭＳ Ｐゴシック" charset="-128"/>
              </a:rPr>
              <a:t>s Atlantic Wall and explain Dover, Patton and Normandy</a:t>
            </a:r>
          </a:p>
          <a:p>
            <a:pPr eaLnBrk="1" hangingPunct="1"/>
            <a:r>
              <a:rPr lang="en-US" altLang="en-US">
                <a:ea typeface="ＭＳ Ｐゴシック" charset="-128"/>
              </a:rPr>
              <a:t>Talk about Patton</a:t>
            </a:r>
            <a:r>
              <a:rPr lang="ja-JP" altLang="en-US">
                <a:ea typeface="ＭＳ Ｐゴシック" charset="-128"/>
              </a:rPr>
              <a:t>’</a:t>
            </a:r>
            <a:r>
              <a:rPr lang="en-US" altLang="ja-JP">
                <a:ea typeface="ＭＳ Ｐゴシック" charset="-128"/>
              </a:rPr>
              <a:t>s fake army</a:t>
            </a:r>
            <a:endParaRPr lang="en-US" altLang="en-US">
              <a:ea typeface="ＭＳ Ｐゴシック" charset="-128"/>
            </a:endParaRPr>
          </a:p>
        </p:txBody>
      </p:sp>
    </p:spTree>
    <p:extLst>
      <p:ext uri="{BB962C8B-B14F-4D97-AF65-F5344CB8AC3E}">
        <p14:creationId xmlns:p14="http://schemas.microsoft.com/office/powerpoint/2010/main" val="1791802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FC5552A9-0D00-B64C-95A3-1C423C79BC6D}" type="slidenum">
              <a:rPr lang="en-US" altLang="en-US" sz="1200"/>
              <a:pPr eaLnBrk="1" hangingPunct="1"/>
              <a:t>17</a:t>
            </a:fld>
            <a:endParaRPr lang="en-US" altLang="en-US" sz="1200"/>
          </a:p>
        </p:txBody>
      </p:sp>
      <p:sp>
        <p:nvSpPr>
          <p:cNvPr id="44034" name="Rectangle 2"/>
          <p:cNvSpPr>
            <a:spLocks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charset="-128"/>
              </a:rPr>
              <a:t>WWI also a total war</a:t>
            </a:r>
          </a:p>
          <a:p>
            <a:pPr eaLnBrk="1" hangingPunct="1"/>
            <a:r>
              <a:rPr lang="en-US" altLang="en-US">
                <a:ea typeface="ＭＳ Ｐゴシック" charset="-128"/>
              </a:rPr>
              <a:t>Is the War in Iraq a total war?</a:t>
            </a:r>
          </a:p>
          <a:p>
            <a:pPr eaLnBrk="1" hangingPunct="1"/>
            <a:r>
              <a:rPr lang="en-US" altLang="en-US">
                <a:ea typeface="ＭＳ Ｐゴシック" charset="-128"/>
              </a:rPr>
              <a:t>Rubber, nylons</a:t>
            </a:r>
          </a:p>
          <a:p>
            <a:pPr eaLnBrk="1" hangingPunct="1"/>
            <a:r>
              <a:rPr lang="en-US" altLang="en-US">
                <a:ea typeface="ＭＳ Ｐゴシック" charset="-128"/>
              </a:rPr>
              <a:t>25% unemployment erased.  Today we are at 11% technically</a:t>
            </a:r>
          </a:p>
        </p:txBody>
      </p:sp>
    </p:spTree>
    <p:extLst>
      <p:ext uri="{BB962C8B-B14F-4D97-AF65-F5344CB8AC3E}">
        <p14:creationId xmlns:p14="http://schemas.microsoft.com/office/powerpoint/2010/main" val="654208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73FD5F9F-10B9-E744-8D26-22B05E1F623C}" type="slidenum">
              <a:rPr lang="en-US" altLang="en-US" sz="1200"/>
              <a:pPr eaLnBrk="1" hangingPunct="1"/>
              <a:t>18</a:t>
            </a:fld>
            <a:endParaRPr lang="en-US" altLang="en-US" sz="1200"/>
          </a:p>
        </p:txBody>
      </p:sp>
      <p:sp>
        <p:nvSpPr>
          <p:cNvPr id="46082" name="Rectangle 2"/>
          <p:cNvSpPr>
            <a:spLocks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charset="-128"/>
              </a:rPr>
              <a:t>Show Ducktators</a:t>
            </a:r>
          </a:p>
          <a:p>
            <a:pPr eaLnBrk="1" hangingPunct="1"/>
            <a:r>
              <a:rPr lang="en-US" altLang="en-US">
                <a:ea typeface="ＭＳ Ｐゴシック" charset="-128"/>
              </a:rPr>
              <a:t>Song, </a:t>
            </a:r>
            <a:r>
              <a:rPr lang="ja-JP" altLang="en-US">
                <a:ea typeface="ＭＳ Ｐゴシック" charset="-128"/>
              </a:rPr>
              <a:t>“</a:t>
            </a:r>
            <a:r>
              <a:rPr lang="en-US" altLang="ja-JP">
                <a:ea typeface="ＭＳ Ｐゴシック" charset="-128"/>
              </a:rPr>
              <a:t>Praise the lord and pass the ammunition</a:t>
            </a:r>
            <a:r>
              <a:rPr lang="ja-JP" altLang="en-US">
                <a:ea typeface="ＭＳ Ｐゴシック" charset="-128"/>
              </a:rPr>
              <a:t>”</a:t>
            </a:r>
            <a:r>
              <a:rPr lang="en-US" altLang="ja-JP">
                <a:ea typeface="ＭＳ Ｐゴシック" charset="-128"/>
              </a:rPr>
              <a:t> compare to </a:t>
            </a:r>
            <a:r>
              <a:rPr lang="ja-JP" altLang="en-US">
                <a:ea typeface="ＭＳ Ｐゴシック" charset="-128"/>
              </a:rPr>
              <a:t>“</a:t>
            </a:r>
            <a:r>
              <a:rPr lang="en-US" altLang="ja-JP">
                <a:ea typeface="ＭＳ Ｐゴシック" charset="-128"/>
              </a:rPr>
              <a:t>boot in your ass</a:t>
            </a:r>
            <a:r>
              <a:rPr lang="ja-JP" altLang="en-US">
                <a:ea typeface="ＭＳ Ｐゴシック" charset="-128"/>
              </a:rPr>
              <a:t>”</a:t>
            </a:r>
            <a:r>
              <a:rPr lang="en-US" altLang="ja-JP">
                <a:ea typeface="ＭＳ Ｐゴシック" charset="-128"/>
              </a:rPr>
              <a:t> by Toby Keith</a:t>
            </a:r>
            <a:endParaRPr lang="en-US" altLang="en-US">
              <a:ea typeface="ＭＳ Ｐゴシック" charset="-128"/>
            </a:endParaRPr>
          </a:p>
        </p:txBody>
      </p:sp>
    </p:spTree>
    <p:extLst>
      <p:ext uri="{BB962C8B-B14F-4D97-AF65-F5344CB8AC3E}">
        <p14:creationId xmlns:p14="http://schemas.microsoft.com/office/powerpoint/2010/main" val="167818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490DA4E-E030-3D49-9BEA-910EC1667F88}" type="slidenum">
              <a:rPr lang="en-US" altLang="en-US"/>
              <a:pPr/>
              <a:t>‹#›</a:t>
            </a:fld>
            <a:endParaRPr lang="en-US" altLang="en-US"/>
          </a:p>
        </p:txBody>
      </p:sp>
    </p:spTree>
    <p:extLst>
      <p:ext uri="{BB962C8B-B14F-4D97-AF65-F5344CB8AC3E}">
        <p14:creationId xmlns:p14="http://schemas.microsoft.com/office/powerpoint/2010/main" val="1267821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95FB68A-7EA7-964B-8190-F3B79C1664D0}" type="slidenum">
              <a:rPr lang="en-US" altLang="en-US"/>
              <a:pPr/>
              <a:t>‹#›</a:t>
            </a:fld>
            <a:endParaRPr lang="en-US" altLang="en-US"/>
          </a:p>
        </p:txBody>
      </p:sp>
    </p:spTree>
    <p:extLst>
      <p:ext uri="{BB962C8B-B14F-4D97-AF65-F5344CB8AC3E}">
        <p14:creationId xmlns:p14="http://schemas.microsoft.com/office/powerpoint/2010/main" val="181954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BA895AE-9D62-EF46-B5E4-633607737251}" type="slidenum">
              <a:rPr lang="en-US" altLang="en-US"/>
              <a:pPr/>
              <a:t>‹#›</a:t>
            </a:fld>
            <a:endParaRPr lang="en-US" altLang="en-US"/>
          </a:p>
        </p:txBody>
      </p:sp>
    </p:spTree>
    <p:extLst>
      <p:ext uri="{BB962C8B-B14F-4D97-AF65-F5344CB8AC3E}">
        <p14:creationId xmlns:p14="http://schemas.microsoft.com/office/powerpoint/2010/main" val="981884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78C6C39-F4D3-8949-9C07-697C603F9188}" type="slidenum">
              <a:rPr lang="en-US" altLang="en-US"/>
              <a:pPr/>
              <a:t>‹#›</a:t>
            </a:fld>
            <a:endParaRPr lang="en-US" altLang="en-US"/>
          </a:p>
        </p:txBody>
      </p:sp>
    </p:spTree>
    <p:extLst>
      <p:ext uri="{BB962C8B-B14F-4D97-AF65-F5344CB8AC3E}">
        <p14:creationId xmlns:p14="http://schemas.microsoft.com/office/powerpoint/2010/main" val="935204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7B5B9DE-C5F1-BE4A-BAED-AC114C1E298C}" type="slidenum">
              <a:rPr lang="en-US" altLang="en-US"/>
              <a:pPr/>
              <a:t>‹#›</a:t>
            </a:fld>
            <a:endParaRPr lang="en-US" altLang="en-US"/>
          </a:p>
        </p:txBody>
      </p:sp>
    </p:spTree>
    <p:extLst>
      <p:ext uri="{BB962C8B-B14F-4D97-AF65-F5344CB8AC3E}">
        <p14:creationId xmlns:p14="http://schemas.microsoft.com/office/powerpoint/2010/main" val="554832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9AF432F-38B2-AF4D-9695-C3A0A10BF5B0}" type="slidenum">
              <a:rPr lang="en-US" altLang="en-US"/>
              <a:pPr/>
              <a:t>‹#›</a:t>
            </a:fld>
            <a:endParaRPr lang="en-US" altLang="en-US"/>
          </a:p>
        </p:txBody>
      </p:sp>
    </p:spTree>
    <p:extLst>
      <p:ext uri="{BB962C8B-B14F-4D97-AF65-F5344CB8AC3E}">
        <p14:creationId xmlns:p14="http://schemas.microsoft.com/office/powerpoint/2010/main" val="698269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45BC9775-058F-ED4F-9239-091D48268AA0}" type="slidenum">
              <a:rPr lang="en-US" altLang="en-US"/>
              <a:pPr/>
              <a:t>‹#›</a:t>
            </a:fld>
            <a:endParaRPr lang="en-US" altLang="en-US"/>
          </a:p>
        </p:txBody>
      </p:sp>
    </p:spTree>
    <p:extLst>
      <p:ext uri="{BB962C8B-B14F-4D97-AF65-F5344CB8AC3E}">
        <p14:creationId xmlns:p14="http://schemas.microsoft.com/office/powerpoint/2010/main" val="1960486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B62FA97-0485-5343-AD1F-E0A764DA241B}" type="slidenum">
              <a:rPr lang="en-US" altLang="en-US"/>
              <a:pPr/>
              <a:t>‹#›</a:t>
            </a:fld>
            <a:endParaRPr lang="en-US" altLang="en-US"/>
          </a:p>
        </p:txBody>
      </p:sp>
    </p:spTree>
    <p:extLst>
      <p:ext uri="{BB962C8B-B14F-4D97-AF65-F5344CB8AC3E}">
        <p14:creationId xmlns:p14="http://schemas.microsoft.com/office/powerpoint/2010/main" val="1051295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3ECCFBD8-DF8F-BB44-A943-8DCE6A00C59A}" type="slidenum">
              <a:rPr lang="en-US" altLang="en-US"/>
              <a:pPr/>
              <a:t>‹#›</a:t>
            </a:fld>
            <a:endParaRPr lang="en-US" altLang="en-US"/>
          </a:p>
        </p:txBody>
      </p:sp>
    </p:spTree>
    <p:extLst>
      <p:ext uri="{BB962C8B-B14F-4D97-AF65-F5344CB8AC3E}">
        <p14:creationId xmlns:p14="http://schemas.microsoft.com/office/powerpoint/2010/main" val="1771000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A8B4315-5C5E-8347-B485-2721718FBE13}" type="slidenum">
              <a:rPr lang="en-US" altLang="en-US"/>
              <a:pPr/>
              <a:t>‹#›</a:t>
            </a:fld>
            <a:endParaRPr lang="en-US" altLang="en-US"/>
          </a:p>
        </p:txBody>
      </p:sp>
    </p:spTree>
    <p:extLst>
      <p:ext uri="{BB962C8B-B14F-4D97-AF65-F5344CB8AC3E}">
        <p14:creationId xmlns:p14="http://schemas.microsoft.com/office/powerpoint/2010/main" val="1079619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9DEBD52-8AEE-034A-BE8B-0EC9E5BE8C38}" type="slidenum">
              <a:rPr lang="en-US" altLang="en-US"/>
              <a:pPr/>
              <a:t>‹#›</a:t>
            </a:fld>
            <a:endParaRPr lang="en-US" altLang="en-US"/>
          </a:p>
        </p:txBody>
      </p:sp>
    </p:spTree>
    <p:extLst>
      <p:ext uri="{BB962C8B-B14F-4D97-AF65-F5344CB8AC3E}">
        <p14:creationId xmlns:p14="http://schemas.microsoft.com/office/powerpoint/2010/main" val="106829195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0C0C0"/>
            </a:gs>
            <a:gs pos="50000">
              <a:schemeClr val="accent1"/>
            </a:gs>
            <a:gs pos="100000">
              <a:srgbClr val="C0C0C0"/>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4"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4"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EB396745-6F7B-504E-B7D8-76AEF219719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6" charset="-128"/>
          <a:cs typeface="ＭＳ Ｐゴシック" pitchFamily="-106"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hyperlink" Target="..%5CHistory%20Videos%5CBugs%20Bunny%20Nips%20the%20Nips.flv" TargetMode="External"/><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hyperlink" Target="http://en.wikipedia.org/wiki/Image:Bernard_Law_Montgomery.jpg" TargetMode="External"/><Relationship Id="rId4" Type="http://schemas.openxmlformats.org/officeDocument/2006/relationships/image" Target="../media/image29.jpeg"/><Relationship Id="rId5"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3" Type="http://schemas.openxmlformats.org/officeDocument/2006/relationships/hyperlink" Target="http://en.wikipedia.org/wiki/Image:Egypt-region-map-cities.gif" TargetMode="External"/><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3" Type="http://schemas.openxmlformats.org/officeDocument/2006/relationships/hyperlink" Target="http://upload.wikimedia.org/wikipedia/commons/c/c2/Invasionofitaly1943.jpg" TargetMode="External"/><Relationship Id="rId4"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hyperlink" Target="..%5CHistory%20Videos%5CCall%20of%20Duty%20Stalingrad.flv" TargetMode="External"/><Relationship Id="rId4" Type="http://schemas.openxmlformats.org/officeDocument/2006/relationships/image" Target="../media/image34.jpeg"/><Relationship Id="rId5" Type="http://schemas.openxmlformats.org/officeDocument/2006/relationships/hyperlink" Target="http://upload.wikimedia.org/wikipedia/en/d/d1/Germanstalingrad.jpg" TargetMode="External"/><Relationship Id="rId6"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3" Type="http://schemas.openxmlformats.org/officeDocument/2006/relationships/hyperlink" Target="http://upload.wikimedia.org/wikipedia/en/5/5e/WaltAndMickeyfx_wb.jpg" TargetMode="External"/><Relationship Id="rId4" Type="http://schemas.openxmlformats.org/officeDocument/2006/relationships/image" Target="../media/image38.jpeg"/><Relationship Id="rId5" Type="http://schemas.openxmlformats.org/officeDocument/2006/relationships/image" Target="../media/image39.jpeg"/><Relationship Id="rId6" Type="http://schemas.openxmlformats.org/officeDocument/2006/relationships/image" Target="../media/image40.jpeg"/><Relationship Id="rId7"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3" Type="http://schemas.openxmlformats.org/officeDocument/2006/relationships/hyperlink" Target="http://upload.wikimedia.org/wikipedia/commons/e/ee/020903-o-9999b-042.jpg" TargetMode="External"/><Relationship Id="rId4" Type="http://schemas.openxmlformats.org/officeDocument/2006/relationships/image" Target="../media/image42.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3" Type="http://schemas.openxmlformats.org/officeDocument/2006/relationships/hyperlink" Target="http://upload.wikimedia.org/wikipedia/commons/d/d6/Eisenhower_d-day.jpg" TargetMode="External"/><Relationship Id="rId4" Type="http://schemas.openxmlformats.org/officeDocument/2006/relationships/image" Target="../media/image43.jpeg"/><Relationship Id="rId5" Type="http://schemas.openxmlformats.org/officeDocument/2006/relationships/hyperlink" Target="http://upload.wikimedia.org/wikipedia/en/7/7d/Approaching-omaha.jpg" TargetMode="External"/><Relationship Id="rId6"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3.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9.xml.rels><?xml version="1.0" encoding="UTF-8" standalone="yes"?>
<Relationships xmlns="http://schemas.openxmlformats.org/package/2006/relationships"><Relationship Id="rId3" Type="http://schemas.openxmlformats.org/officeDocument/2006/relationships/hyperlink" Target="http://upload.wikimedia.org/wikipedia/commons/1/18/Churchill_waves_to_crowds.jpg" TargetMode="External"/><Relationship Id="rId4" Type="http://schemas.openxmlformats.org/officeDocument/2006/relationships/image" Target="../media/image59.jpe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 Id="rId3" Type="http://schemas.openxmlformats.org/officeDocument/2006/relationships/image" Target="../media/image65.jpeg"/></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 Id="rId3" Type="http://schemas.openxmlformats.org/officeDocument/2006/relationships/image" Target="../media/image7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a:xfrm>
            <a:off x="0" y="0"/>
            <a:ext cx="9144000" cy="1143000"/>
          </a:xfrm>
        </p:spPr>
        <p:txBody>
          <a:bodyPr/>
          <a:lstStyle/>
          <a:p>
            <a:pPr eaLnBrk="1" hangingPunct="1"/>
            <a:r>
              <a:rPr lang="en-US" altLang="en-US">
                <a:ea typeface="ＭＳ Ｐゴシック" charset="-128"/>
              </a:rPr>
              <a:t>The Global Conflict: Allied Successes</a:t>
            </a:r>
          </a:p>
        </p:txBody>
      </p:sp>
      <p:sp>
        <p:nvSpPr>
          <p:cNvPr id="2051" name="Rectangle 3"/>
          <p:cNvSpPr>
            <a:spLocks noGrp="1" noChangeArrowheads="1"/>
          </p:cNvSpPr>
          <p:nvPr>
            <p:ph type="body" idx="1"/>
          </p:nvPr>
        </p:nvSpPr>
        <p:spPr>
          <a:xfrm>
            <a:off x="152400" y="1066800"/>
            <a:ext cx="8763000" cy="4114800"/>
          </a:xfrm>
        </p:spPr>
        <p:txBody>
          <a:bodyPr/>
          <a:lstStyle/>
          <a:p>
            <a:pPr marL="812800" indent="-812800" eaLnBrk="1" hangingPunct="1">
              <a:buFontTx/>
              <a:buAutoNum type="romanUcPeriod"/>
            </a:pPr>
            <a:r>
              <a:rPr lang="en-US" altLang="en-US">
                <a:ea typeface="ＭＳ Ｐゴシック" charset="-128"/>
              </a:rPr>
              <a:t>Occupied Lands</a:t>
            </a:r>
          </a:p>
          <a:p>
            <a:pPr marL="1168400" lvl="1" indent="-711200" eaLnBrk="1" hangingPunct="1">
              <a:buFontTx/>
              <a:buAutoNum type="alphaUcPeriod"/>
            </a:pPr>
            <a:r>
              <a:rPr lang="en-US" altLang="en-US">
                <a:ea typeface="ＭＳ Ｐゴシック" charset="-128"/>
              </a:rPr>
              <a:t>Nazi Europe</a:t>
            </a:r>
          </a:p>
          <a:p>
            <a:pPr marL="1524000" lvl="2" indent="-609600" eaLnBrk="1" hangingPunct="1">
              <a:buFontTx/>
              <a:buAutoNum type="arabicPeriod"/>
            </a:pPr>
            <a:r>
              <a:rPr lang="en-US" altLang="en-US">
                <a:ea typeface="ＭＳ Ｐゴシック" charset="-128"/>
              </a:rPr>
              <a:t>Occupied lands were an economic resource to be exploited</a:t>
            </a:r>
          </a:p>
          <a:p>
            <a:pPr marL="1524000" lvl="2" indent="-609600" eaLnBrk="1" hangingPunct="1">
              <a:buFontTx/>
              <a:buAutoNum type="arabicPeriod"/>
            </a:pPr>
            <a:r>
              <a:rPr lang="en-US" altLang="en-US">
                <a:ea typeface="ＭＳ Ｐゴシック" charset="-128"/>
              </a:rPr>
              <a:t>Nazis stripped countries of works of art and factories</a:t>
            </a:r>
          </a:p>
          <a:p>
            <a:pPr marL="1524000" lvl="2" indent="-609600" eaLnBrk="1" hangingPunct="1">
              <a:buFontTx/>
              <a:buAutoNum type="arabicPeriod"/>
            </a:pPr>
            <a:r>
              <a:rPr lang="en-US" altLang="en-US">
                <a:ea typeface="ＭＳ Ｐゴシック" charset="-128"/>
              </a:rPr>
              <a:t>Slavs, other minorities worked as slave laborers in German war industries</a:t>
            </a:r>
          </a:p>
          <a:p>
            <a:pPr marL="1524000" lvl="2" indent="-609600" eaLnBrk="1" hangingPunct="1">
              <a:buFontTx/>
              <a:buAutoNum type="arabicPeriod"/>
            </a:pPr>
            <a:r>
              <a:rPr lang="en-US" altLang="en-US">
                <a:ea typeface="ＭＳ Ｐゴシック" charset="-128"/>
              </a:rPr>
              <a:t>Nazis took revenge on resistance movements (torture, murder)</a:t>
            </a:r>
          </a:p>
        </p:txBody>
      </p:sp>
      <p:pic>
        <p:nvPicPr>
          <p:cNvPr id="174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572000"/>
            <a:ext cx="3810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animEffect transition="in" filter="fade">
                                      <p:cBhvr>
                                        <p:cTn id="7" dur="2000"/>
                                        <p:tgtEl>
                                          <p:spTgt spid="20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051">
                                            <p:txEl>
                                              <p:pRg st="1" end="1"/>
                                            </p:txEl>
                                          </p:spTgt>
                                        </p:tgtEl>
                                        <p:attrNameLst>
                                          <p:attrName>style.visibility</p:attrName>
                                        </p:attrNameLst>
                                      </p:cBhvr>
                                      <p:to>
                                        <p:strVal val="visible"/>
                                      </p:to>
                                    </p:set>
                                    <p:animEffect transition="in" filter="fade">
                                      <p:cBhvr>
                                        <p:cTn id="12" dur="2000"/>
                                        <p:tgtEl>
                                          <p:spTgt spid="205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051">
                                            <p:txEl>
                                              <p:pRg st="2" end="2"/>
                                            </p:txEl>
                                          </p:spTgt>
                                        </p:tgtEl>
                                        <p:attrNameLst>
                                          <p:attrName>style.visibility</p:attrName>
                                        </p:attrNameLst>
                                      </p:cBhvr>
                                      <p:to>
                                        <p:strVal val="visible"/>
                                      </p:to>
                                    </p:set>
                                    <p:animEffect transition="in" filter="fade">
                                      <p:cBhvr>
                                        <p:cTn id="17" dur="2000"/>
                                        <p:tgtEl>
                                          <p:spTgt spid="205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051">
                                            <p:txEl>
                                              <p:pRg st="3" end="3"/>
                                            </p:txEl>
                                          </p:spTgt>
                                        </p:tgtEl>
                                        <p:attrNameLst>
                                          <p:attrName>style.visibility</p:attrName>
                                        </p:attrNameLst>
                                      </p:cBhvr>
                                      <p:to>
                                        <p:strVal val="visible"/>
                                      </p:to>
                                    </p:set>
                                    <p:animEffect transition="in" filter="fade">
                                      <p:cBhvr>
                                        <p:cTn id="22" dur="2000"/>
                                        <p:tgtEl>
                                          <p:spTgt spid="205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051">
                                            <p:txEl>
                                              <p:pRg st="4" end="4"/>
                                            </p:txEl>
                                          </p:spTgt>
                                        </p:tgtEl>
                                        <p:attrNameLst>
                                          <p:attrName>style.visibility</p:attrName>
                                        </p:attrNameLst>
                                      </p:cBhvr>
                                      <p:to>
                                        <p:strVal val="visible"/>
                                      </p:to>
                                    </p:set>
                                    <p:animEffect transition="in" filter="fade">
                                      <p:cBhvr>
                                        <p:cTn id="27" dur="2000"/>
                                        <p:tgtEl>
                                          <p:spTgt spid="205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051">
                                            <p:txEl>
                                              <p:pRg st="5" end="5"/>
                                            </p:txEl>
                                          </p:spTgt>
                                        </p:tgtEl>
                                        <p:attrNameLst>
                                          <p:attrName>style.visibility</p:attrName>
                                        </p:attrNameLst>
                                      </p:cBhvr>
                                      <p:to>
                                        <p:strVal val="visible"/>
                                      </p:to>
                                    </p:set>
                                    <p:animEffect transition="in" filter="fade">
                                      <p:cBhvr>
                                        <p:cTn id="32" dur="2000"/>
                                        <p:tgtEl>
                                          <p:spTgt spid="205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a:xfrm>
            <a:off x="0" y="0"/>
            <a:ext cx="9144000" cy="1143000"/>
          </a:xfrm>
        </p:spPr>
        <p:txBody>
          <a:bodyPr/>
          <a:lstStyle/>
          <a:p>
            <a:pPr eaLnBrk="1" hangingPunct="1"/>
            <a:r>
              <a:rPr lang="en-US" altLang="en-US">
                <a:ea typeface="ＭＳ Ｐゴシック" charset="-128"/>
              </a:rPr>
              <a:t>The Global Conflict: Allied Successes</a:t>
            </a:r>
          </a:p>
        </p:txBody>
      </p:sp>
      <p:sp>
        <p:nvSpPr>
          <p:cNvPr id="5123" name="Rectangle 3"/>
          <p:cNvSpPr>
            <a:spLocks noGrp="1" noChangeArrowheads="1"/>
          </p:cNvSpPr>
          <p:nvPr>
            <p:ph type="body" idx="1"/>
          </p:nvPr>
        </p:nvSpPr>
        <p:spPr>
          <a:xfrm>
            <a:off x="152400" y="1066800"/>
            <a:ext cx="6019800" cy="5334000"/>
          </a:xfrm>
        </p:spPr>
        <p:txBody>
          <a:bodyPr/>
          <a:lstStyle/>
          <a:p>
            <a:pPr marL="812800" indent="-812800" eaLnBrk="1" hangingPunct="1">
              <a:buFontTx/>
              <a:buAutoNum type="arabicPeriod" startAt="5"/>
            </a:pPr>
            <a:r>
              <a:rPr lang="en-US" altLang="en-US">
                <a:ea typeface="ＭＳ Ｐゴシック" charset="-128"/>
              </a:rPr>
              <a:t>Some non-Jews helped hide Jews from the Nazis, while others were collaborators, helping the Nazis hunt down Jews</a:t>
            </a:r>
          </a:p>
          <a:p>
            <a:pPr marL="1168400" lvl="1" indent="-711200" eaLnBrk="1" hangingPunct="1">
              <a:buFontTx/>
              <a:buNone/>
            </a:pPr>
            <a:r>
              <a:rPr lang="en-US" altLang="en-US">
                <a:ea typeface="ＭＳ Ｐゴシック" charset="-128"/>
              </a:rPr>
              <a:t>a.  Vichy France sent 10</a:t>
            </a:r>
            <a:r>
              <a:rPr lang="ja-JP" altLang="en-US">
                <a:ea typeface="ＭＳ Ｐゴシック" charset="-128"/>
              </a:rPr>
              <a:t>’</a:t>
            </a:r>
            <a:r>
              <a:rPr lang="en-US" altLang="ja-JP">
                <a:ea typeface="ＭＳ Ｐゴシック" charset="-128"/>
              </a:rPr>
              <a:t>s of 1,000s of Jews to concentration camps</a:t>
            </a:r>
            <a:endParaRPr lang="en-US" altLang="en-US">
              <a:ea typeface="ＭＳ Ｐゴシック" charset="-128"/>
            </a:endParaRP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0450" y="1752600"/>
            <a:ext cx="30035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529138"/>
            <a:ext cx="4953000"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additive="base">
                                        <p:cTn id="7" dur="5000" fill="hold"/>
                                        <p:tgtEl>
                                          <p:spTgt spid="512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51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nodeType="clickEffect">
                                  <p:stCondLst>
                                    <p:cond delay="0"/>
                                  </p:stCondLst>
                                  <p:childTnLst>
                                    <p:set>
                                      <p:cBhvr>
                                        <p:cTn id="12" dur="1" fill="hold">
                                          <p:stCondLst>
                                            <p:cond delay="0"/>
                                          </p:stCondLst>
                                        </p:cTn>
                                        <p:tgtEl>
                                          <p:spTgt spid="5123">
                                            <p:txEl>
                                              <p:pRg st="1" end="1"/>
                                            </p:txEl>
                                          </p:spTgt>
                                        </p:tgtEl>
                                        <p:attrNameLst>
                                          <p:attrName>style.visibility</p:attrName>
                                        </p:attrNameLst>
                                      </p:cBhvr>
                                      <p:to>
                                        <p:strVal val="visible"/>
                                      </p:to>
                                    </p:set>
                                    <p:anim calcmode="lin" valueType="num">
                                      <p:cBhvr additive="base">
                                        <p:cTn id="13" dur="5000" fill="hold"/>
                                        <p:tgtEl>
                                          <p:spTgt spid="5123">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51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5124"/>
                                        </p:tgtEl>
                                        <p:attrNameLst>
                                          <p:attrName>style.visibility</p:attrName>
                                        </p:attrNameLst>
                                      </p:cBhvr>
                                      <p:to>
                                        <p:strVal val="visible"/>
                                      </p:to>
                                    </p:set>
                                    <p:animEffect transition="in" filter="checkerboard(across)">
                                      <p:cBhvr>
                                        <p:cTn id="19"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0" y="0"/>
            <a:ext cx="2819400" cy="1143000"/>
          </a:xfrm>
        </p:spPr>
        <p:txBody>
          <a:bodyPr/>
          <a:lstStyle/>
          <a:p>
            <a:r>
              <a:rPr lang="en-US" altLang="en-US">
                <a:ea typeface="ＭＳ Ｐゴシック" charset="-128"/>
              </a:rPr>
              <a:t>Amon Goeth</a:t>
            </a:r>
          </a:p>
        </p:txBody>
      </p:sp>
      <p:pic>
        <p:nvPicPr>
          <p:cNvPr id="3174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2616200"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079750"/>
            <a:ext cx="5334000"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381000"/>
            <a:ext cx="232886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0" y="0"/>
            <a:ext cx="9144000" cy="1143000"/>
          </a:xfrm>
        </p:spPr>
        <p:txBody>
          <a:bodyPr/>
          <a:lstStyle/>
          <a:p>
            <a:pPr eaLnBrk="1" hangingPunct="1"/>
            <a:r>
              <a:rPr lang="en-US" altLang="en-US">
                <a:ea typeface="ＭＳ Ｐゴシック" charset="-128"/>
              </a:rPr>
              <a:t>The Global Conflict: Allied Successes</a:t>
            </a:r>
          </a:p>
        </p:txBody>
      </p:sp>
      <p:sp>
        <p:nvSpPr>
          <p:cNvPr id="6147" name="Rectangle 3"/>
          <p:cNvSpPr>
            <a:spLocks noGrp="1" noChangeArrowheads="1"/>
          </p:cNvSpPr>
          <p:nvPr>
            <p:ph type="body" idx="1"/>
          </p:nvPr>
        </p:nvSpPr>
        <p:spPr>
          <a:xfrm>
            <a:off x="762000" y="838200"/>
            <a:ext cx="7772400" cy="4114800"/>
          </a:xfrm>
        </p:spPr>
        <p:txBody>
          <a:bodyPr/>
          <a:lstStyle/>
          <a:p>
            <a:pPr marL="812800" indent="-812800" eaLnBrk="1" hangingPunct="1">
              <a:buFontTx/>
              <a:buAutoNum type="alphaUcPeriod" startAt="3"/>
            </a:pPr>
            <a:r>
              <a:rPr lang="en-US" altLang="en-US">
                <a:ea typeface="ＭＳ Ｐゴシック" charset="-128"/>
              </a:rPr>
              <a:t>The Co-Prosperity Sphere</a:t>
            </a:r>
          </a:p>
          <a:p>
            <a:pPr marL="1168400" lvl="1" indent="-711200" eaLnBrk="1" hangingPunct="1">
              <a:buFontTx/>
              <a:buAutoNum type="arabicPeriod"/>
            </a:pPr>
            <a:r>
              <a:rPr lang="en-US" altLang="en-US">
                <a:ea typeface="ＭＳ Ｐゴシック" charset="-128"/>
              </a:rPr>
              <a:t>Japan created the Great East Asia Co-Prosperity Sphere</a:t>
            </a:r>
          </a:p>
          <a:p>
            <a:pPr marL="1524000" lvl="2" indent="-609600" eaLnBrk="1" hangingPunct="1">
              <a:buFontTx/>
              <a:buAutoNum type="alphaLcPeriod"/>
            </a:pPr>
            <a:r>
              <a:rPr lang="en-US" altLang="en-US">
                <a:ea typeface="ＭＳ Ｐゴシック" charset="-128"/>
              </a:rPr>
              <a:t>Used the slogan </a:t>
            </a:r>
            <a:r>
              <a:rPr lang="ja-JP" altLang="en-US">
                <a:ea typeface="ＭＳ Ｐゴシック" charset="-128"/>
              </a:rPr>
              <a:t>“</a:t>
            </a:r>
            <a:r>
              <a:rPr lang="en-US" altLang="ja-JP">
                <a:ea typeface="ＭＳ Ｐゴシック" charset="-128"/>
              </a:rPr>
              <a:t>Asia for Asians</a:t>
            </a:r>
            <a:r>
              <a:rPr lang="ja-JP" altLang="en-US">
                <a:ea typeface="ＭＳ Ｐゴシック" charset="-128"/>
              </a:rPr>
              <a:t>”</a:t>
            </a:r>
            <a:r>
              <a:rPr lang="en-US" altLang="ja-JP">
                <a:ea typeface="ＭＳ Ｐゴシック" charset="-128"/>
              </a:rPr>
              <a:t> – said they would help Asians escape western colonial rule</a:t>
            </a:r>
          </a:p>
          <a:p>
            <a:pPr marL="1524000" lvl="2" indent="-609600" eaLnBrk="1" hangingPunct="1">
              <a:buFontTx/>
              <a:buAutoNum type="alphaLcPeriod"/>
            </a:pPr>
            <a:r>
              <a:rPr lang="en-US" altLang="en-US">
                <a:ea typeface="ＭＳ Ｐゴシック" charset="-128"/>
              </a:rPr>
              <a:t>Japan</a:t>
            </a:r>
            <a:r>
              <a:rPr lang="ja-JP" altLang="en-US">
                <a:ea typeface="ＭＳ Ｐゴシック" charset="-128"/>
              </a:rPr>
              <a:t>’</a:t>
            </a:r>
            <a:r>
              <a:rPr lang="en-US" altLang="ja-JP">
                <a:ea typeface="ＭＳ Ｐゴシック" charset="-128"/>
              </a:rPr>
              <a:t>s goal – empire in Asia</a:t>
            </a:r>
          </a:p>
          <a:p>
            <a:pPr marL="1524000" lvl="2" indent="-609600" eaLnBrk="1" hangingPunct="1">
              <a:buFontTx/>
              <a:buAutoNum type="alphaLcPeriod"/>
            </a:pPr>
            <a:r>
              <a:rPr lang="en-US" altLang="en-US">
                <a:ea typeface="ＭＳ Ｐゴシック" charset="-128"/>
              </a:rPr>
              <a:t>Japan tortured, killed Chinese and other conquered people, seized food crops, made local people into slave laborers</a:t>
            </a:r>
          </a:p>
        </p:txBody>
      </p:sp>
      <p:pic>
        <p:nvPicPr>
          <p:cNvPr id="327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573588"/>
            <a:ext cx="3429000" cy="228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24400"/>
            <a:ext cx="3048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dissolve">
                                      <p:cBhvr>
                                        <p:cTn id="7" dur="500"/>
                                        <p:tgtEl>
                                          <p:spTgt spid="61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147">
                                            <p:txEl>
                                              <p:pRg st="1" end="1"/>
                                            </p:txEl>
                                          </p:spTgt>
                                        </p:tgtEl>
                                        <p:attrNameLst>
                                          <p:attrName>style.visibility</p:attrName>
                                        </p:attrNameLst>
                                      </p:cBhvr>
                                      <p:to>
                                        <p:strVal val="visible"/>
                                      </p:to>
                                    </p:set>
                                    <p:animEffect transition="in" filter="dissolve">
                                      <p:cBhvr>
                                        <p:cTn id="12" dur="500"/>
                                        <p:tgtEl>
                                          <p:spTgt spid="61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147">
                                            <p:txEl>
                                              <p:pRg st="2" end="2"/>
                                            </p:txEl>
                                          </p:spTgt>
                                        </p:tgtEl>
                                        <p:attrNameLst>
                                          <p:attrName>style.visibility</p:attrName>
                                        </p:attrNameLst>
                                      </p:cBhvr>
                                      <p:to>
                                        <p:strVal val="visible"/>
                                      </p:to>
                                    </p:set>
                                    <p:animEffect transition="in" filter="dissolve">
                                      <p:cBhvr>
                                        <p:cTn id="17" dur="500"/>
                                        <p:tgtEl>
                                          <p:spTgt spid="614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147">
                                            <p:txEl>
                                              <p:pRg st="3" end="3"/>
                                            </p:txEl>
                                          </p:spTgt>
                                        </p:tgtEl>
                                        <p:attrNameLst>
                                          <p:attrName>style.visibility</p:attrName>
                                        </p:attrNameLst>
                                      </p:cBhvr>
                                      <p:to>
                                        <p:strVal val="visible"/>
                                      </p:to>
                                    </p:set>
                                    <p:animEffect transition="in" filter="dissolve">
                                      <p:cBhvr>
                                        <p:cTn id="22" dur="500"/>
                                        <p:tgtEl>
                                          <p:spTgt spid="614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6147">
                                            <p:txEl>
                                              <p:pRg st="4" end="4"/>
                                            </p:txEl>
                                          </p:spTgt>
                                        </p:tgtEl>
                                        <p:attrNameLst>
                                          <p:attrName>style.visibility</p:attrName>
                                        </p:attrNameLst>
                                      </p:cBhvr>
                                      <p:to>
                                        <p:strVal val="visible"/>
                                      </p:to>
                                    </p:set>
                                    <p:animEffect transition="in" filter="dissolve">
                                      <p:cBhvr>
                                        <p:cTn id="27" dur="500"/>
                                        <p:tgtEl>
                                          <p:spTgt spid="61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a:xfrm>
            <a:off x="0" y="0"/>
            <a:ext cx="9144000" cy="1143000"/>
          </a:xfrm>
        </p:spPr>
        <p:txBody>
          <a:bodyPr/>
          <a:lstStyle/>
          <a:p>
            <a:pPr eaLnBrk="1" hangingPunct="1"/>
            <a:r>
              <a:rPr lang="en-US" altLang="en-US">
                <a:ea typeface="ＭＳ Ｐゴシック" charset="-128"/>
              </a:rPr>
              <a:t>The Global Conflict: Allied Successes</a:t>
            </a:r>
          </a:p>
        </p:txBody>
      </p:sp>
      <p:sp>
        <p:nvSpPr>
          <p:cNvPr id="7171" name="Rectangle 3"/>
          <p:cNvSpPr>
            <a:spLocks noGrp="1" noChangeArrowheads="1"/>
          </p:cNvSpPr>
          <p:nvPr>
            <p:ph type="body" idx="1"/>
          </p:nvPr>
        </p:nvSpPr>
        <p:spPr>
          <a:xfrm>
            <a:off x="0" y="1066800"/>
            <a:ext cx="4038600" cy="5486400"/>
          </a:xfrm>
        </p:spPr>
        <p:txBody>
          <a:bodyPr/>
          <a:lstStyle/>
          <a:p>
            <a:pPr marL="812800" indent="-812800" eaLnBrk="1" hangingPunct="1">
              <a:buFontTx/>
              <a:buAutoNum type="romanUcPeriod" startAt="2"/>
            </a:pPr>
            <a:r>
              <a:rPr lang="en-US" altLang="en-US">
                <a:ea typeface="ＭＳ Ｐゴシック" charset="-128"/>
              </a:rPr>
              <a:t>The Allied War Effort</a:t>
            </a:r>
          </a:p>
          <a:p>
            <a:pPr marL="1168400" lvl="1" indent="-711200" eaLnBrk="1" hangingPunct="1">
              <a:buFontTx/>
              <a:buAutoNum type="alphaUcPeriod"/>
            </a:pPr>
            <a:r>
              <a:rPr lang="en-US" altLang="en-US">
                <a:ea typeface="ＭＳ Ｐゴシック" charset="-128"/>
              </a:rPr>
              <a:t>The Big Three – FDR, Churchill, Stalin – 1942 – agreed to finish war in Europe before finishing war in Asia with Japan</a:t>
            </a:r>
          </a:p>
        </p:txBody>
      </p:sp>
      <p:pic>
        <p:nvPicPr>
          <p:cNvPr id="348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3375" y="1524000"/>
            <a:ext cx="500062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dissolv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dissolve">
                                      <p:cBhvr>
                                        <p:cTn id="12" dur="500"/>
                                        <p:tgtEl>
                                          <p:spTgt spid="71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a:xfrm>
            <a:off x="0" y="0"/>
            <a:ext cx="9144000" cy="1143000"/>
          </a:xfrm>
        </p:spPr>
        <p:txBody>
          <a:bodyPr/>
          <a:lstStyle/>
          <a:p>
            <a:pPr eaLnBrk="1" hangingPunct="1"/>
            <a:r>
              <a:rPr lang="en-US" altLang="en-US">
                <a:ea typeface="ＭＳ Ｐゴシック" charset="-128"/>
              </a:rPr>
              <a:t>The Global Conflict: Allied Successes</a:t>
            </a:r>
          </a:p>
        </p:txBody>
      </p:sp>
      <p:sp>
        <p:nvSpPr>
          <p:cNvPr id="33795" name="Rectangle 3"/>
          <p:cNvSpPr>
            <a:spLocks noGrp="1" noChangeArrowheads="1"/>
          </p:cNvSpPr>
          <p:nvPr>
            <p:ph type="body" idx="1"/>
          </p:nvPr>
        </p:nvSpPr>
        <p:spPr>
          <a:xfrm>
            <a:off x="-990600" y="1371600"/>
            <a:ext cx="4648200" cy="4876800"/>
          </a:xfrm>
        </p:spPr>
        <p:txBody>
          <a:bodyPr/>
          <a:lstStyle/>
          <a:p>
            <a:pPr marL="1371600" lvl="2" indent="-457200" eaLnBrk="1" hangingPunct="1">
              <a:buFontTx/>
              <a:buNone/>
            </a:pPr>
            <a:r>
              <a:rPr lang="en-US" altLang="en-US" sz="3200">
                <a:ea typeface="ＭＳ Ｐゴシック" charset="-128"/>
              </a:rPr>
              <a:t>1. 1944 – D-Day – opening of 2</a:t>
            </a:r>
            <a:r>
              <a:rPr lang="en-US" altLang="en-US" sz="3200" baseline="30000">
                <a:ea typeface="ＭＳ Ｐゴシック" charset="-128"/>
              </a:rPr>
              <a:t>nd</a:t>
            </a:r>
            <a:r>
              <a:rPr lang="en-US" altLang="en-US" sz="3200">
                <a:ea typeface="ＭＳ Ｐゴシック" charset="-128"/>
              </a:rPr>
              <a:t> front in Western Europe</a:t>
            </a:r>
          </a:p>
          <a:p>
            <a:pPr marL="1752600" lvl="3" indent="-381000" eaLnBrk="1" hangingPunct="1">
              <a:buFontTx/>
              <a:buAutoNum type="alphaLcPeriod"/>
            </a:pPr>
            <a:r>
              <a:rPr lang="en-US" altLang="en-US" sz="2800">
                <a:ea typeface="ＭＳ Ｐゴシック" charset="-128"/>
              </a:rPr>
              <a:t>Stalin thought this was a deliberate policy (by Britain, U.S.) to weaken the Soviet Union</a:t>
            </a:r>
          </a:p>
          <a:p>
            <a:pPr marL="609600" indent="-609600" eaLnBrk="1" hangingPunct="1">
              <a:buFontTx/>
              <a:buNone/>
            </a:pPr>
            <a:endParaRPr lang="en-US" altLang="en-US">
              <a:ea typeface="ＭＳ Ｐゴシック" charset="-128"/>
            </a:endParaRPr>
          </a:p>
        </p:txBody>
      </p:sp>
      <p:pic>
        <p:nvPicPr>
          <p:cNvPr id="389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398713"/>
            <a:ext cx="5562600" cy="445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dissolve">
                                      <p:cBhvr>
                                        <p:cTn id="7" dur="500"/>
                                        <p:tgtEl>
                                          <p:spTgt spid="337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3795">
                                            <p:txEl>
                                              <p:pRg st="1" end="1"/>
                                            </p:txEl>
                                          </p:spTgt>
                                        </p:tgtEl>
                                        <p:attrNameLst>
                                          <p:attrName>style.visibility</p:attrName>
                                        </p:attrNameLst>
                                      </p:cBhvr>
                                      <p:to>
                                        <p:strVal val="visible"/>
                                      </p:to>
                                    </p:set>
                                    <p:animEffect transition="in" filter="dissolve">
                                      <p:cBhvr>
                                        <p:cTn id="12" dur="500"/>
                                        <p:tgtEl>
                                          <p:spTgt spid="337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p:txBody>
          <a:bodyPr/>
          <a:lstStyle/>
          <a:p>
            <a:pPr eaLnBrk="1" hangingPunct="1"/>
            <a:endParaRPr lang="en-US" altLang="en-US">
              <a:ea typeface="ＭＳ Ｐゴシック" charset="-128"/>
            </a:endParaRPr>
          </a:p>
        </p:txBody>
      </p:sp>
      <p:sp>
        <p:nvSpPr>
          <p:cNvPr id="40962" name="Rectangle 3"/>
          <p:cNvSpPr>
            <a:spLocks noGrp="1" noChangeArrowheads="1"/>
          </p:cNvSpPr>
          <p:nvPr>
            <p:ph type="body" idx="1"/>
          </p:nvPr>
        </p:nvSpPr>
        <p:spPr/>
        <p:txBody>
          <a:bodyPr/>
          <a:lstStyle/>
          <a:p>
            <a:pPr eaLnBrk="1" hangingPunct="1"/>
            <a:endParaRPr lang="en-US" altLang="en-US">
              <a:ea typeface="ＭＳ Ｐゴシック" charset="-128"/>
            </a:endParaRPr>
          </a:p>
        </p:txBody>
      </p:sp>
      <p:pic>
        <p:nvPicPr>
          <p:cNvPr id="4096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0"/>
            <a:ext cx="5221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p:txBody>
          <a:bodyPr/>
          <a:lstStyle/>
          <a:p>
            <a:pPr eaLnBrk="1" hangingPunct="1"/>
            <a:endParaRPr lang="en-US" altLang="en-US">
              <a:ea typeface="ＭＳ Ｐゴシック" charset="-128"/>
            </a:endParaRPr>
          </a:p>
        </p:txBody>
      </p:sp>
      <p:sp>
        <p:nvSpPr>
          <p:cNvPr id="41986" name="Rectangle 3"/>
          <p:cNvSpPr>
            <a:spLocks noGrp="1" noChangeArrowheads="1"/>
          </p:cNvSpPr>
          <p:nvPr>
            <p:ph type="body" idx="1"/>
          </p:nvPr>
        </p:nvSpPr>
        <p:spPr/>
        <p:txBody>
          <a:bodyPr/>
          <a:lstStyle/>
          <a:p>
            <a:pPr eaLnBrk="1" hangingPunct="1"/>
            <a:endParaRPr lang="en-US" altLang="en-US">
              <a:ea typeface="ＭＳ Ｐゴシック" charset="-128"/>
            </a:endParaRPr>
          </a:p>
        </p:txBody>
      </p:sp>
      <p:pic>
        <p:nvPicPr>
          <p:cNvPr id="4198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a:xfrm>
            <a:off x="152400" y="0"/>
            <a:ext cx="8839200" cy="1143000"/>
          </a:xfrm>
        </p:spPr>
        <p:txBody>
          <a:bodyPr/>
          <a:lstStyle/>
          <a:p>
            <a:pPr eaLnBrk="1" hangingPunct="1"/>
            <a:r>
              <a:rPr lang="en-US" altLang="en-US">
                <a:ea typeface="ＭＳ Ｐゴシック" charset="-128"/>
              </a:rPr>
              <a:t>The Global Conflict: Allied Successes</a:t>
            </a:r>
          </a:p>
        </p:txBody>
      </p:sp>
      <p:sp>
        <p:nvSpPr>
          <p:cNvPr id="29699" name="Rectangle 3"/>
          <p:cNvSpPr>
            <a:spLocks noGrp="1" noChangeArrowheads="1"/>
          </p:cNvSpPr>
          <p:nvPr>
            <p:ph type="body" idx="1"/>
          </p:nvPr>
        </p:nvSpPr>
        <p:spPr>
          <a:xfrm>
            <a:off x="0" y="1066800"/>
            <a:ext cx="4724400" cy="5791200"/>
          </a:xfrm>
        </p:spPr>
        <p:txBody>
          <a:bodyPr/>
          <a:lstStyle/>
          <a:p>
            <a:pPr eaLnBrk="1" hangingPunct="1">
              <a:lnSpc>
                <a:spcPct val="90000"/>
              </a:lnSpc>
              <a:buFontTx/>
              <a:buNone/>
            </a:pPr>
            <a:r>
              <a:rPr lang="en-US" altLang="en-US" sz="2800">
                <a:ea typeface="ＭＳ Ｐゴシック" charset="-128"/>
              </a:rPr>
              <a:t>B. </a:t>
            </a:r>
            <a:r>
              <a:rPr lang="en-US" altLang="en-US" sz="2400">
                <a:ea typeface="ＭＳ Ｐゴシック" charset="-128"/>
              </a:rPr>
              <a:t>Total War</a:t>
            </a:r>
          </a:p>
          <a:p>
            <a:pPr eaLnBrk="1" hangingPunct="1">
              <a:lnSpc>
                <a:spcPct val="90000"/>
              </a:lnSpc>
              <a:buFontTx/>
              <a:buNone/>
            </a:pPr>
            <a:r>
              <a:rPr lang="en-US" altLang="en-US" sz="2400">
                <a:ea typeface="ＭＳ Ｐゴシック" charset="-128"/>
              </a:rPr>
              <a:t>		1. Britain, U.S. directed 	economic resources 		into the war effort</a:t>
            </a:r>
          </a:p>
          <a:p>
            <a:pPr eaLnBrk="1" hangingPunct="1">
              <a:lnSpc>
                <a:spcPct val="90000"/>
              </a:lnSpc>
              <a:buFontTx/>
              <a:buNone/>
            </a:pPr>
            <a:r>
              <a:rPr lang="en-US" altLang="en-US" sz="2400">
                <a:ea typeface="ＭＳ Ｐゴシック" charset="-128"/>
              </a:rPr>
              <a:t>			a. factories 			switched from 			consumer goods 		production to war 		production</a:t>
            </a:r>
          </a:p>
          <a:p>
            <a:pPr eaLnBrk="1" hangingPunct="1">
              <a:lnSpc>
                <a:spcPct val="90000"/>
              </a:lnSpc>
              <a:buFontTx/>
              <a:buNone/>
            </a:pPr>
            <a:r>
              <a:rPr lang="en-US" altLang="en-US" sz="2400">
                <a:ea typeface="ＭＳ Ｐゴシック" charset="-128"/>
              </a:rPr>
              <a:t>			b. govt. rationed 		consumer goods, 		regulated gas 			prices + wages</a:t>
            </a:r>
          </a:p>
          <a:p>
            <a:pPr eaLnBrk="1" hangingPunct="1">
              <a:lnSpc>
                <a:spcPct val="90000"/>
              </a:lnSpc>
              <a:buFontTx/>
              <a:buNone/>
            </a:pPr>
            <a:r>
              <a:rPr lang="en-US" altLang="en-US" sz="2400">
                <a:ea typeface="ＭＳ Ｐゴシック" charset="-128"/>
              </a:rPr>
              <a:t>			c. war ended 			unemployment of the 		depression era</a:t>
            </a:r>
          </a:p>
        </p:txBody>
      </p:sp>
      <p:pic>
        <p:nvPicPr>
          <p:cNvPr id="430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066800"/>
            <a:ext cx="4953000"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810000"/>
            <a:ext cx="457200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dissolve">
                                      <p:cBhvr>
                                        <p:cTn id="7" dur="500"/>
                                        <p:tgtEl>
                                          <p:spTgt spid="296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9699">
                                            <p:txEl>
                                              <p:pRg st="1" end="1"/>
                                            </p:txEl>
                                          </p:spTgt>
                                        </p:tgtEl>
                                        <p:attrNameLst>
                                          <p:attrName>style.visibility</p:attrName>
                                        </p:attrNameLst>
                                      </p:cBhvr>
                                      <p:to>
                                        <p:strVal val="visible"/>
                                      </p:to>
                                    </p:set>
                                    <p:animEffect transition="in" filter="dissolve">
                                      <p:cBhvr>
                                        <p:cTn id="12" dur="500"/>
                                        <p:tgtEl>
                                          <p:spTgt spid="2969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9699">
                                            <p:txEl>
                                              <p:pRg st="2" end="2"/>
                                            </p:txEl>
                                          </p:spTgt>
                                        </p:tgtEl>
                                        <p:attrNameLst>
                                          <p:attrName>style.visibility</p:attrName>
                                        </p:attrNameLst>
                                      </p:cBhvr>
                                      <p:to>
                                        <p:strVal val="visible"/>
                                      </p:to>
                                    </p:set>
                                    <p:animEffect transition="in" filter="dissolve">
                                      <p:cBhvr>
                                        <p:cTn id="17" dur="500"/>
                                        <p:tgtEl>
                                          <p:spTgt spid="2969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9699">
                                            <p:txEl>
                                              <p:pRg st="3" end="3"/>
                                            </p:txEl>
                                          </p:spTgt>
                                        </p:tgtEl>
                                        <p:attrNameLst>
                                          <p:attrName>style.visibility</p:attrName>
                                        </p:attrNameLst>
                                      </p:cBhvr>
                                      <p:to>
                                        <p:strVal val="visible"/>
                                      </p:to>
                                    </p:set>
                                    <p:animEffect transition="in" filter="dissolve">
                                      <p:cBhvr>
                                        <p:cTn id="22" dur="500"/>
                                        <p:tgtEl>
                                          <p:spTgt spid="2969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9699">
                                            <p:txEl>
                                              <p:pRg st="4" end="4"/>
                                            </p:txEl>
                                          </p:spTgt>
                                        </p:tgtEl>
                                        <p:attrNameLst>
                                          <p:attrName>style.visibility</p:attrName>
                                        </p:attrNameLst>
                                      </p:cBhvr>
                                      <p:to>
                                        <p:strVal val="visible"/>
                                      </p:to>
                                    </p:set>
                                    <p:animEffect transition="in" filter="dissolve">
                                      <p:cBhvr>
                                        <p:cTn id="27" dur="500"/>
                                        <p:tgtEl>
                                          <p:spTgt spid="296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a:xfrm>
            <a:off x="0" y="0"/>
            <a:ext cx="9144000" cy="1143000"/>
          </a:xfrm>
        </p:spPr>
        <p:txBody>
          <a:bodyPr/>
          <a:lstStyle/>
          <a:p>
            <a:pPr eaLnBrk="1" hangingPunct="1"/>
            <a:r>
              <a:rPr lang="en-US" altLang="en-US">
                <a:ea typeface="ＭＳ Ｐゴシック" charset="-128"/>
              </a:rPr>
              <a:t>The Global Conflict: Allied Successes</a:t>
            </a:r>
          </a:p>
        </p:txBody>
      </p:sp>
      <p:sp>
        <p:nvSpPr>
          <p:cNvPr id="8195" name="Rectangle 3"/>
          <p:cNvSpPr>
            <a:spLocks noGrp="1" noChangeArrowheads="1"/>
          </p:cNvSpPr>
          <p:nvPr>
            <p:ph type="body" idx="1"/>
          </p:nvPr>
        </p:nvSpPr>
        <p:spPr>
          <a:xfrm>
            <a:off x="0" y="1295400"/>
            <a:ext cx="4495800" cy="4953000"/>
          </a:xfrm>
        </p:spPr>
        <p:txBody>
          <a:bodyPr/>
          <a:lstStyle/>
          <a:p>
            <a:pPr marL="812800" indent="-812800" eaLnBrk="1" hangingPunct="1">
              <a:lnSpc>
                <a:spcPct val="90000"/>
              </a:lnSpc>
              <a:buFontTx/>
              <a:buAutoNum type="arabicPeriod" startAt="2"/>
            </a:pPr>
            <a:r>
              <a:rPr lang="en-US" altLang="en-US">
                <a:ea typeface="ＭＳ Ｐゴシック" charset="-128"/>
              </a:rPr>
              <a:t>Democratic govts. Censored press, used propaganda to win public support, limited citizens</a:t>
            </a:r>
            <a:r>
              <a:rPr lang="ja-JP" altLang="en-US">
                <a:ea typeface="ＭＳ Ｐゴシック" charset="-128"/>
              </a:rPr>
              <a:t>’</a:t>
            </a:r>
            <a:r>
              <a:rPr lang="en-US" altLang="ja-JP">
                <a:ea typeface="ＭＳ Ｐゴシック" charset="-128"/>
              </a:rPr>
              <a:t> rights</a:t>
            </a:r>
          </a:p>
          <a:p>
            <a:pPr marL="1168400" lvl="1" indent="-711200" eaLnBrk="1" hangingPunct="1">
              <a:lnSpc>
                <a:spcPct val="90000"/>
              </a:lnSpc>
              <a:buFontTx/>
              <a:buNone/>
            </a:pPr>
            <a:r>
              <a:rPr lang="en-US" altLang="en-US">
                <a:ea typeface="ＭＳ Ｐゴシック" charset="-128"/>
              </a:rPr>
              <a:t>	a.  Japanese in U.S. + Canada sent to internment camps when govt. saw them as a security risk</a:t>
            </a:r>
          </a:p>
          <a:p>
            <a:pPr marL="1168400" lvl="1" indent="-711200" eaLnBrk="1" hangingPunct="1">
              <a:lnSpc>
                <a:spcPct val="90000"/>
              </a:lnSpc>
              <a:buFontTx/>
              <a:buNone/>
            </a:pPr>
            <a:r>
              <a:rPr lang="en-US" altLang="en-US">
                <a:ea typeface="ＭＳ Ｐゴシック" charset="-128"/>
                <a:hlinkClick r:id="rId3" action="ppaction://hlinkfile"/>
              </a:rPr>
              <a:t>Bugs Bunny</a:t>
            </a:r>
            <a:endParaRPr lang="en-US" altLang="en-US">
              <a:ea typeface="ＭＳ Ｐゴシック" charset="-128"/>
            </a:endParaRPr>
          </a:p>
        </p:txBody>
      </p:sp>
      <p:pic>
        <p:nvPicPr>
          <p:cNvPr id="4505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1525" y="1152525"/>
            <a:ext cx="4562475"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dissolve">
                                      <p:cBhvr>
                                        <p:cTn id="7" dur="500"/>
                                        <p:tgtEl>
                                          <p:spTgt spid="81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195">
                                            <p:txEl>
                                              <p:pRg st="1" end="1"/>
                                            </p:txEl>
                                          </p:spTgt>
                                        </p:tgtEl>
                                        <p:attrNameLst>
                                          <p:attrName>style.visibility</p:attrName>
                                        </p:attrNameLst>
                                      </p:cBhvr>
                                      <p:to>
                                        <p:strVal val="visible"/>
                                      </p:to>
                                    </p:set>
                                    <p:animEffect transition="in" filter="dissolve">
                                      <p:cBhvr>
                                        <p:cTn id="12" dur="500"/>
                                        <p:tgtEl>
                                          <p:spTgt spid="81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8195">
                                            <p:txEl>
                                              <p:pRg st="2" end="2"/>
                                            </p:txEl>
                                          </p:spTgt>
                                        </p:tgtEl>
                                        <p:attrNameLst>
                                          <p:attrName>style.visibility</p:attrName>
                                        </p:attrNameLst>
                                      </p:cBhvr>
                                      <p:to>
                                        <p:strVal val="visible"/>
                                      </p:to>
                                    </p:set>
                                    <p:animEffect transition="in" filter="dissolve">
                                      <p:cBhvr>
                                        <p:cTn id="17" dur="500"/>
                                        <p:tgtEl>
                                          <p:spTgt spid="81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a:xfrm>
            <a:off x="0" y="0"/>
            <a:ext cx="9144000" cy="1143000"/>
          </a:xfrm>
        </p:spPr>
        <p:txBody>
          <a:bodyPr/>
          <a:lstStyle/>
          <a:p>
            <a:pPr eaLnBrk="1" hangingPunct="1"/>
            <a:r>
              <a:rPr lang="en-US" altLang="en-US">
                <a:ea typeface="ＭＳ Ｐゴシック" charset="-128"/>
              </a:rPr>
              <a:t>The Global Conflict: Allied Successes</a:t>
            </a:r>
          </a:p>
        </p:txBody>
      </p:sp>
      <p:sp>
        <p:nvSpPr>
          <p:cNvPr id="9219" name="Rectangle 3"/>
          <p:cNvSpPr>
            <a:spLocks noGrp="1" noChangeArrowheads="1"/>
          </p:cNvSpPr>
          <p:nvPr>
            <p:ph type="body" idx="1"/>
          </p:nvPr>
        </p:nvSpPr>
        <p:spPr>
          <a:xfrm>
            <a:off x="0" y="1295400"/>
            <a:ext cx="4953000" cy="5257800"/>
          </a:xfrm>
        </p:spPr>
        <p:txBody>
          <a:bodyPr/>
          <a:lstStyle/>
          <a:p>
            <a:pPr marL="812800" indent="-812800" eaLnBrk="1" hangingPunct="1">
              <a:buFontTx/>
              <a:buAutoNum type="alphaUcPeriod" startAt="3"/>
            </a:pPr>
            <a:r>
              <a:rPr lang="en-US" altLang="en-US">
                <a:ea typeface="ＭＳ Ｐゴシック" charset="-128"/>
              </a:rPr>
              <a:t>Women + The War Effort</a:t>
            </a:r>
          </a:p>
          <a:p>
            <a:pPr marL="1168400" lvl="1" indent="-711200" eaLnBrk="1" hangingPunct="1">
              <a:buFontTx/>
              <a:buAutoNum type="arabicPeriod"/>
            </a:pPr>
            <a:r>
              <a:rPr lang="en-US" altLang="en-US">
                <a:ea typeface="ＭＳ Ｐゴシック" charset="-128"/>
              </a:rPr>
              <a:t>Millions of women replaced men in essential jobs</a:t>
            </a:r>
          </a:p>
          <a:p>
            <a:pPr marL="1524000" lvl="2" indent="-609600" eaLnBrk="1" hangingPunct="1">
              <a:buFontTx/>
              <a:buAutoNum type="alphaLcPeriod"/>
            </a:pPr>
            <a:r>
              <a:rPr lang="en-US" altLang="en-US">
                <a:ea typeface="ＭＳ Ｐゴシック" charset="-128"/>
              </a:rPr>
              <a:t>Worked in war industries, staffed offices, served in armed forces in non-combat roles</a:t>
            </a:r>
          </a:p>
          <a:p>
            <a:pPr marL="1524000" lvl="2" indent="-609600" eaLnBrk="1" hangingPunct="1">
              <a:buFontTx/>
              <a:buAutoNum type="alphaLcPeriod"/>
            </a:pPr>
            <a:r>
              <a:rPr lang="en-US" altLang="en-US">
                <a:ea typeface="ＭＳ Ｐゴシック" charset="-128"/>
              </a:rPr>
              <a:t>European women fought in resistance groups against the Axis</a:t>
            </a:r>
          </a:p>
        </p:txBody>
      </p:sp>
      <p:pic>
        <p:nvPicPr>
          <p:cNvPr id="4710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838200"/>
            <a:ext cx="4191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Box 4"/>
          <p:cNvSpPr txBox="1">
            <a:spLocks noChangeArrowheads="1"/>
          </p:cNvSpPr>
          <p:nvPr/>
        </p:nvSpPr>
        <p:spPr bwMode="auto">
          <a:xfrm>
            <a:off x="5029200" y="6396038"/>
            <a:ext cx="3733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Rosie the Riveter</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dissolve">
                                      <p:cBhvr>
                                        <p:cTn id="7" dur="500"/>
                                        <p:tgtEl>
                                          <p:spTgt spid="92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219">
                                            <p:txEl>
                                              <p:pRg st="1" end="1"/>
                                            </p:txEl>
                                          </p:spTgt>
                                        </p:tgtEl>
                                        <p:attrNameLst>
                                          <p:attrName>style.visibility</p:attrName>
                                        </p:attrNameLst>
                                      </p:cBhvr>
                                      <p:to>
                                        <p:strVal val="visible"/>
                                      </p:to>
                                    </p:set>
                                    <p:animEffect transition="in" filter="dissolve">
                                      <p:cBhvr>
                                        <p:cTn id="12" dur="500"/>
                                        <p:tgtEl>
                                          <p:spTgt spid="92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219">
                                            <p:txEl>
                                              <p:pRg st="2" end="2"/>
                                            </p:txEl>
                                          </p:spTgt>
                                        </p:tgtEl>
                                        <p:attrNameLst>
                                          <p:attrName>style.visibility</p:attrName>
                                        </p:attrNameLst>
                                      </p:cBhvr>
                                      <p:to>
                                        <p:strVal val="visible"/>
                                      </p:to>
                                    </p:set>
                                    <p:animEffect transition="in" filter="dissolve">
                                      <p:cBhvr>
                                        <p:cTn id="17" dur="500"/>
                                        <p:tgtEl>
                                          <p:spTgt spid="92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219">
                                            <p:txEl>
                                              <p:pRg st="3" end="3"/>
                                            </p:txEl>
                                          </p:spTgt>
                                        </p:tgtEl>
                                        <p:attrNameLst>
                                          <p:attrName>style.visibility</p:attrName>
                                        </p:attrNameLst>
                                      </p:cBhvr>
                                      <p:to>
                                        <p:strVal val="visible"/>
                                      </p:to>
                                    </p:set>
                                    <p:animEffect transition="in" filter="dissolve">
                                      <p:cBhvr>
                                        <p:cTn id="22" dur="500"/>
                                        <p:tgtEl>
                                          <p:spTgt spid="92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p:txBody>
          <a:bodyPr/>
          <a:lstStyle/>
          <a:p>
            <a:pPr eaLnBrk="1" hangingPunct="1"/>
            <a:endParaRPr lang="en-US" altLang="en-US">
              <a:ea typeface="ＭＳ Ｐゴシック" charset="-128"/>
            </a:endParaRPr>
          </a:p>
        </p:txBody>
      </p:sp>
      <p:sp>
        <p:nvSpPr>
          <p:cNvPr id="19458" name="Rectangle 3"/>
          <p:cNvSpPr>
            <a:spLocks noGrp="1" noChangeArrowheads="1"/>
          </p:cNvSpPr>
          <p:nvPr>
            <p:ph type="body" idx="1"/>
          </p:nvPr>
        </p:nvSpPr>
        <p:spPr/>
        <p:txBody>
          <a:bodyPr/>
          <a:lstStyle/>
          <a:p>
            <a:pPr eaLnBrk="1" hangingPunct="1"/>
            <a:endParaRPr lang="en-US" altLang="en-US">
              <a:ea typeface="ＭＳ Ｐゴシック" charset="-128"/>
            </a:endParaRPr>
          </a:p>
        </p:txBody>
      </p:sp>
      <p:pic>
        <p:nvPicPr>
          <p:cNvPr id="1945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9144000" cy="584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a:xfrm>
            <a:off x="685800" y="0"/>
            <a:ext cx="6172200" cy="1143000"/>
          </a:xfrm>
        </p:spPr>
        <p:txBody>
          <a:bodyPr/>
          <a:lstStyle/>
          <a:p>
            <a:pPr eaLnBrk="1" hangingPunct="1"/>
            <a:r>
              <a:rPr lang="en-US" altLang="en-US">
                <a:ea typeface="ＭＳ Ｐゴシック" charset="-128"/>
              </a:rPr>
              <a:t>III. Turning Points</a:t>
            </a:r>
          </a:p>
        </p:txBody>
      </p:sp>
      <p:sp>
        <p:nvSpPr>
          <p:cNvPr id="23555" name="Rectangle 3"/>
          <p:cNvSpPr>
            <a:spLocks noGrp="1" noChangeArrowheads="1"/>
          </p:cNvSpPr>
          <p:nvPr>
            <p:ph type="body" idx="1"/>
          </p:nvPr>
        </p:nvSpPr>
        <p:spPr>
          <a:xfrm>
            <a:off x="0" y="1295400"/>
            <a:ext cx="6019800" cy="5562600"/>
          </a:xfrm>
        </p:spPr>
        <p:txBody>
          <a:bodyPr/>
          <a:lstStyle/>
          <a:p>
            <a:pPr marL="609600" indent="-609600" eaLnBrk="1" hangingPunct="1"/>
            <a:r>
              <a:rPr lang="en-US" altLang="en-US">
                <a:ea typeface="ＭＳ Ｐゴシック" charset="-128"/>
              </a:rPr>
              <a:t>El Alamein, Egypt – 1942</a:t>
            </a:r>
          </a:p>
          <a:p>
            <a:pPr marL="990600" lvl="1" indent="-533400" eaLnBrk="1" hangingPunct="1"/>
            <a:r>
              <a:rPr lang="en-US" altLang="en-US">
                <a:ea typeface="ＭＳ Ｐゴシック" charset="-128"/>
              </a:rPr>
              <a:t>British General Bernard Montgomery stopped Rommel</a:t>
            </a:r>
            <a:r>
              <a:rPr lang="ja-JP" altLang="en-US">
                <a:ea typeface="ＭＳ Ｐゴシック" charset="-128"/>
              </a:rPr>
              <a:t>’</a:t>
            </a:r>
            <a:r>
              <a:rPr lang="en-US" altLang="ja-JP">
                <a:ea typeface="ＭＳ Ｐゴシック" charset="-128"/>
              </a:rPr>
              <a:t>s advance in Egypt</a:t>
            </a:r>
          </a:p>
          <a:p>
            <a:pPr marL="990600" lvl="1" indent="-533400" eaLnBrk="1" hangingPunct="1"/>
            <a:r>
              <a:rPr lang="en-US" altLang="en-US">
                <a:ea typeface="ＭＳ Ｐゴシック" charset="-128"/>
              </a:rPr>
              <a:t>U.S. General Dwight Eisenhower led Anglo-U.S. force from the west (Morocco, Algeria) – Rommel</a:t>
            </a:r>
            <a:r>
              <a:rPr lang="ja-JP" altLang="en-US">
                <a:ea typeface="ＭＳ Ｐゴシック" charset="-128"/>
              </a:rPr>
              <a:t>’</a:t>
            </a:r>
            <a:r>
              <a:rPr lang="en-US" altLang="ja-JP">
                <a:ea typeface="ＭＳ Ｐゴシック" charset="-128"/>
              </a:rPr>
              <a:t>s army trapped in Tunisia, surrendered in May 1943</a:t>
            </a:r>
            <a:endParaRPr lang="en-US" altLang="en-US">
              <a:ea typeface="ＭＳ Ｐゴシック" charset="-128"/>
            </a:endParaRPr>
          </a:p>
        </p:txBody>
      </p:sp>
      <p:pic>
        <p:nvPicPr>
          <p:cNvPr id="23557" name="Picture 5" descr="http://upload.wikimedia.org/wikipedia/en/thumb/e/e4/Bernard_Law_Montgomery.jpg/200px-Bernard_Law_Montgomery.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0"/>
            <a:ext cx="25146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7" descr="Image:AKromme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7925" y="3219450"/>
            <a:ext cx="2886075"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dissolve">
                                      <p:cBhvr>
                                        <p:cTn id="7" dur="500"/>
                                        <p:tgtEl>
                                          <p:spTgt spid="235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3555">
                                            <p:txEl>
                                              <p:pRg st="1" end="1"/>
                                            </p:txEl>
                                          </p:spTgt>
                                        </p:tgtEl>
                                        <p:attrNameLst>
                                          <p:attrName>style.visibility</p:attrName>
                                        </p:attrNameLst>
                                      </p:cBhvr>
                                      <p:to>
                                        <p:strVal val="visible"/>
                                      </p:to>
                                    </p:set>
                                    <p:animEffect transition="in" filter="dissolve">
                                      <p:cBhvr>
                                        <p:cTn id="12" dur="500"/>
                                        <p:tgtEl>
                                          <p:spTgt spid="2355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23557"/>
                                        </p:tgtEl>
                                        <p:attrNameLst>
                                          <p:attrName>style.visibility</p:attrName>
                                        </p:attrNameLst>
                                      </p:cBhvr>
                                      <p:to>
                                        <p:strVal val="visible"/>
                                      </p:to>
                                    </p:set>
                                    <p:animEffect transition="in" filter="diamond(in)">
                                      <p:cBhvr>
                                        <p:cTn id="17" dur="1000"/>
                                        <p:tgtEl>
                                          <p:spTgt spid="2355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3555">
                                            <p:txEl>
                                              <p:pRg st="2" end="2"/>
                                            </p:txEl>
                                          </p:spTgt>
                                        </p:tgtEl>
                                        <p:attrNameLst>
                                          <p:attrName>style.visibility</p:attrName>
                                        </p:attrNameLst>
                                      </p:cBhvr>
                                      <p:to>
                                        <p:strVal val="visible"/>
                                      </p:to>
                                    </p:set>
                                    <p:animEffect transition="in" filter="dissolve">
                                      <p:cBhvr>
                                        <p:cTn id="22" dur="500"/>
                                        <p:tgtEl>
                                          <p:spTgt spid="2355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23559"/>
                                        </p:tgtEl>
                                        <p:attrNameLst>
                                          <p:attrName>style.visibility</p:attrName>
                                        </p:attrNameLst>
                                      </p:cBhvr>
                                      <p:to>
                                        <p:strVal val="visible"/>
                                      </p:to>
                                    </p:set>
                                    <p:animEffect transition="in" filter="diamond(in)">
                                      <p:cBhvr>
                                        <p:cTn id="27" dur="1000"/>
                                        <p:tgtEl>
                                          <p:spTgt spid="23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endParaRPr lang="en-US" altLang="en-US">
              <a:ea typeface="ＭＳ Ｐゴシック" charset="-128"/>
            </a:endParaRPr>
          </a:p>
        </p:txBody>
      </p:sp>
      <p:sp>
        <p:nvSpPr>
          <p:cNvPr id="53250" name="Content Placeholder 2"/>
          <p:cNvSpPr>
            <a:spLocks noGrp="1"/>
          </p:cNvSpPr>
          <p:nvPr>
            <p:ph idx="1"/>
          </p:nvPr>
        </p:nvSpPr>
        <p:spPr/>
        <p:txBody>
          <a:bodyPr/>
          <a:lstStyle/>
          <a:p>
            <a:endParaRPr lang="en-US" altLang="en-US">
              <a:ea typeface="ＭＳ Ｐゴシック" charset="-128"/>
            </a:endParaRPr>
          </a:p>
        </p:txBody>
      </p:sp>
      <p:pic>
        <p:nvPicPr>
          <p:cNvPr id="53251" name="Picture 2" descr=" El Alamein is on the Mediterranean Sea (top center).">
            <a:hlinkClick r:id="rId3" tooltip=" El Alamein is on the Mediterranean Sea (top cent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0"/>
            <a:ext cx="5715000"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newsfla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a:xfrm>
            <a:off x="0" y="0"/>
            <a:ext cx="3429000" cy="1600200"/>
          </a:xfrm>
        </p:spPr>
        <p:txBody>
          <a:bodyPr/>
          <a:lstStyle/>
          <a:p>
            <a:pPr eaLnBrk="1" hangingPunct="1"/>
            <a:r>
              <a:rPr lang="en-US" altLang="en-US">
                <a:ea typeface="ＭＳ Ｐゴシック" charset="-128"/>
              </a:rPr>
              <a:t>III. Turning Points cont.</a:t>
            </a:r>
          </a:p>
        </p:txBody>
      </p:sp>
      <p:sp>
        <p:nvSpPr>
          <p:cNvPr id="24579" name="Rectangle 3"/>
          <p:cNvSpPr>
            <a:spLocks noGrp="1" noChangeArrowheads="1"/>
          </p:cNvSpPr>
          <p:nvPr>
            <p:ph type="body" idx="1"/>
          </p:nvPr>
        </p:nvSpPr>
        <p:spPr>
          <a:xfrm>
            <a:off x="0" y="1600200"/>
            <a:ext cx="3276600" cy="5257800"/>
          </a:xfrm>
        </p:spPr>
        <p:txBody>
          <a:bodyPr/>
          <a:lstStyle/>
          <a:p>
            <a:pPr eaLnBrk="1" hangingPunct="1">
              <a:lnSpc>
                <a:spcPct val="90000"/>
              </a:lnSpc>
              <a:buFontTx/>
              <a:buNone/>
            </a:pPr>
            <a:r>
              <a:rPr lang="en-US" altLang="en-US" sz="2800">
                <a:ea typeface="ＭＳ Ｐゴシック" charset="-128"/>
              </a:rPr>
              <a:t>B. Invasion of Italy – 1943</a:t>
            </a:r>
          </a:p>
          <a:p>
            <a:pPr eaLnBrk="1" hangingPunct="1">
              <a:lnSpc>
                <a:spcPct val="90000"/>
              </a:lnSpc>
              <a:buFontTx/>
              <a:buNone/>
            </a:pPr>
            <a:r>
              <a:rPr lang="en-US" altLang="en-US" sz="2800">
                <a:ea typeface="ＭＳ Ｐゴシック" charset="-128"/>
              </a:rPr>
              <a:t>		1. U.S. + 	British troops 	landed in 	Sicily + 	southern Italy, 	defeated 	Italian forces 	one month 	later</a:t>
            </a:r>
          </a:p>
          <a:p>
            <a:pPr eaLnBrk="1" hangingPunct="1">
              <a:lnSpc>
                <a:spcPct val="90000"/>
              </a:lnSpc>
              <a:buFontTx/>
              <a:buNone/>
            </a:pPr>
            <a:r>
              <a:rPr lang="en-US" altLang="en-US" sz="2800">
                <a:ea typeface="ＭＳ Ｐゴシック" charset="-128"/>
              </a:rPr>
              <a:t>		</a:t>
            </a:r>
          </a:p>
        </p:txBody>
      </p:sp>
      <p:pic>
        <p:nvPicPr>
          <p:cNvPr id="55299" name="Picture 2" descr="Image:Invasionofitaly1943.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0"/>
            <a:ext cx="571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dissolve">
                                      <p:cBhvr>
                                        <p:cTn id="7" dur="5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4579">
                                            <p:txEl>
                                              <p:pRg st="1" end="1"/>
                                            </p:txEl>
                                          </p:spTgt>
                                        </p:tgtEl>
                                        <p:attrNameLst>
                                          <p:attrName>style.visibility</p:attrName>
                                        </p:attrNameLst>
                                      </p:cBhvr>
                                      <p:to>
                                        <p:strVal val="visible"/>
                                      </p:to>
                                    </p:set>
                                    <p:animEffect transition="in" filter="dissolve">
                                      <p:cBhvr>
                                        <p:cTn id="12" dur="500"/>
                                        <p:tgtEl>
                                          <p:spTgt spid="245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a:xfrm>
            <a:off x="0" y="0"/>
            <a:ext cx="6477000" cy="1143000"/>
          </a:xfrm>
        </p:spPr>
        <p:txBody>
          <a:bodyPr/>
          <a:lstStyle/>
          <a:p>
            <a:pPr eaLnBrk="1" hangingPunct="1"/>
            <a:r>
              <a:rPr lang="en-US" altLang="en-US">
                <a:ea typeface="ＭＳ Ｐゴシック" charset="-128"/>
              </a:rPr>
              <a:t>III. Turning Points cont.</a:t>
            </a:r>
          </a:p>
        </p:txBody>
      </p:sp>
      <p:sp>
        <p:nvSpPr>
          <p:cNvPr id="30723" name="Rectangle 3"/>
          <p:cNvSpPr>
            <a:spLocks noGrp="1" noChangeArrowheads="1"/>
          </p:cNvSpPr>
          <p:nvPr>
            <p:ph type="body" idx="1"/>
          </p:nvPr>
        </p:nvSpPr>
        <p:spPr>
          <a:xfrm>
            <a:off x="0" y="1066800"/>
            <a:ext cx="5410200" cy="5791200"/>
          </a:xfrm>
        </p:spPr>
        <p:txBody>
          <a:bodyPr/>
          <a:lstStyle/>
          <a:p>
            <a:pPr eaLnBrk="1" hangingPunct="1">
              <a:lnSpc>
                <a:spcPct val="90000"/>
              </a:lnSpc>
              <a:buFontTx/>
              <a:buNone/>
            </a:pPr>
            <a:r>
              <a:rPr lang="en-US" altLang="en-US">
                <a:ea typeface="ＭＳ Ｐゴシック" charset="-128"/>
              </a:rPr>
              <a:t>2. Mussolini went into hiding, new Italian govt. signed armistice, fighting in Italy between Germans + Allies continued for 18 months – Allies took control of Italy</a:t>
            </a:r>
          </a:p>
          <a:p>
            <a:pPr eaLnBrk="1" hangingPunct="1">
              <a:lnSpc>
                <a:spcPct val="90000"/>
              </a:lnSpc>
              <a:buFontTx/>
              <a:buNone/>
            </a:pPr>
            <a:r>
              <a:rPr lang="en-US" altLang="en-US">
                <a:ea typeface="ＭＳ Ｐゴシック" charset="-128"/>
              </a:rPr>
              <a:t>3. Importance of invasion: Hitler forced to fight on another front</a:t>
            </a:r>
          </a:p>
          <a:p>
            <a:pPr eaLnBrk="1" hangingPunct="1"/>
            <a:endParaRPr lang="en-US" altLang="en-US">
              <a:ea typeface="ＭＳ Ｐゴシック" charset="-128"/>
            </a:endParaRPr>
          </a:p>
        </p:txBody>
      </p:sp>
      <p:pic>
        <p:nvPicPr>
          <p:cNvPr id="4" name="Picture 5" descr="Image:Benito Mussolini Deat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8238" y="1828800"/>
            <a:ext cx="419576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dissolve">
                                      <p:cBhvr>
                                        <p:cTn id="7" dur="500"/>
                                        <p:tgtEl>
                                          <p:spTgt spid="307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0723">
                                            <p:txEl>
                                              <p:pRg st="1" end="1"/>
                                            </p:txEl>
                                          </p:spTgt>
                                        </p:tgtEl>
                                        <p:attrNameLst>
                                          <p:attrName>style.visibility</p:attrName>
                                        </p:attrNameLst>
                                      </p:cBhvr>
                                      <p:to>
                                        <p:strVal val="visible"/>
                                      </p:to>
                                    </p:set>
                                    <p:animEffect transition="in" filter="dissolve">
                                      <p:cBhvr>
                                        <p:cTn id="12" dur="500"/>
                                        <p:tgtEl>
                                          <p:spTgt spid="307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0" y="0"/>
            <a:ext cx="5562600" cy="1143000"/>
          </a:xfrm>
        </p:spPr>
        <p:txBody>
          <a:bodyPr/>
          <a:lstStyle/>
          <a:p>
            <a:pPr eaLnBrk="1" hangingPunct="1"/>
            <a:r>
              <a:rPr lang="en-US" altLang="en-US">
                <a:ea typeface="ＭＳ Ｐゴシック" charset="-128"/>
              </a:rPr>
              <a:t>IV. Red Army Resists</a:t>
            </a:r>
          </a:p>
        </p:txBody>
      </p:sp>
      <p:sp>
        <p:nvSpPr>
          <p:cNvPr id="25603" name="Rectangle 3"/>
          <p:cNvSpPr>
            <a:spLocks noGrp="1" noChangeArrowheads="1"/>
          </p:cNvSpPr>
          <p:nvPr>
            <p:ph type="body" idx="1"/>
          </p:nvPr>
        </p:nvSpPr>
        <p:spPr>
          <a:xfrm>
            <a:off x="0" y="1143000"/>
            <a:ext cx="5029200" cy="5715000"/>
          </a:xfrm>
        </p:spPr>
        <p:txBody>
          <a:bodyPr/>
          <a:lstStyle/>
          <a:p>
            <a:pPr marL="609600" indent="-609600" eaLnBrk="1" hangingPunct="1">
              <a:buFontTx/>
              <a:buAutoNum type="alphaUcPeriod"/>
            </a:pPr>
            <a:r>
              <a:rPr lang="en-US" altLang="en-US">
                <a:ea typeface="ＭＳ Ｐゴシック" charset="-128"/>
              </a:rPr>
              <a:t>Stalingrad</a:t>
            </a:r>
          </a:p>
          <a:p>
            <a:pPr marL="1371600" lvl="2" indent="-457200" eaLnBrk="1" hangingPunct="1">
              <a:buFontTx/>
              <a:buAutoNum type="arabicPeriod"/>
            </a:pPr>
            <a:r>
              <a:rPr lang="en-US" altLang="en-US">
                <a:ea typeface="ＭＳ Ｐゴシック" charset="-128"/>
              </a:rPr>
              <a:t>Germans surrounded city, Russians surrounded Germans</a:t>
            </a:r>
          </a:p>
          <a:p>
            <a:pPr marL="1371600" lvl="2" indent="-457200" eaLnBrk="1" hangingPunct="1">
              <a:buFontTx/>
              <a:buAutoNum type="arabicPeriod"/>
            </a:pPr>
            <a:r>
              <a:rPr lang="en-US" altLang="en-US">
                <a:ea typeface="ＭＳ Ｐゴシック" charset="-128"/>
              </a:rPr>
              <a:t>Harsh winter weather killed thousands</a:t>
            </a:r>
          </a:p>
          <a:p>
            <a:pPr marL="1371600" lvl="2" indent="-457200" eaLnBrk="1" hangingPunct="1">
              <a:buFontTx/>
              <a:buAutoNum type="arabicPeriod"/>
            </a:pPr>
            <a:r>
              <a:rPr lang="en-US" altLang="en-US">
                <a:ea typeface="ＭＳ Ｐゴシック" charset="-128"/>
              </a:rPr>
              <a:t>Germans surrendered in early 1943 – 300,000 Germans killed, wounded, or captured</a:t>
            </a:r>
          </a:p>
          <a:p>
            <a:pPr marL="1371600" lvl="2" indent="-457200" eaLnBrk="1" hangingPunct="1">
              <a:buFontTx/>
              <a:buNone/>
            </a:pPr>
            <a:r>
              <a:rPr lang="en-US" altLang="en-US">
                <a:ea typeface="ＭＳ Ｐゴシック" charset="-128"/>
                <a:hlinkClick r:id="rId3" action="ppaction://hlinkfile"/>
              </a:rPr>
              <a:t>Call of Duty</a:t>
            </a:r>
            <a:endParaRPr lang="en-US" altLang="en-US">
              <a:ea typeface="ＭＳ Ｐゴシック" charset="-128"/>
            </a:endParaRPr>
          </a:p>
        </p:txBody>
      </p:sp>
      <p:pic>
        <p:nvPicPr>
          <p:cNvPr id="25605" name="Picture 5" descr="Image:Stalingrad-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3300" y="3657600"/>
            <a:ext cx="43307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7" descr="Image:Germanstalingrad.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5700" y="1066800"/>
            <a:ext cx="41783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dissolve">
                                      <p:cBhvr>
                                        <p:cTn id="7" dur="500"/>
                                        <p:tgtEl>
                                          <p:spTgt spid="256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5603">
                                            <p:txEl>
                                              <p:pRg st="1" end="1"/>
                                            </p:txEl>
                                          </p:spTgt>
                                        </p:tgtEl>
                                        <p:attrNameLst>
                                          <p:attrName>style.visibility</p:attrName>
                                        </p:attrNameLst>
                                      </p:cBhvr>
                                      <p:to>
                                        <p:strVal val="visible"/>
                                      </p:to>
                                    </p:set>
                                    <p:animEffect transition="in" filter="dissolve">
                                      <p:cBhvr>
                                        <p:cTn id="12" dur="500"/>
                                        <p:tgtEl>
                                          <p:spTgt spid="256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5607"/>
                                        </p:tgtEl>
                                        <p:attrNameLst>
                                          <p:attrName>style.visibility</p:attrName>
                                        </p:attrNameLst>
                                      </p:cBhvr>
                                      <p:to>
                                        <p:strVal val="visible"/>
                                      </p:to>
                                    </p:set>
                                    <p:animEffect transition="in" filter="box(in)">
                                      <p:cBhvr>
                                        <p:cTn id="17" dur="2000"/>
                                        <p:tgtEl>
                                          <p:spTgt spid="2560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5603">
                                            <p:txEl>
                                              <p:pRg st="2" end="2"/>
                                            </p:txEl>
                                          </p:spTgt>
                                        </p:tgtEl>
                                        <p:attrNameLst>
                                          <p:attrName>style.visibility</p:attrName>
                                        </p:attrNameLst>
                                      </p:cBhvr>
                                      <p:to>
                                        <p:strVal val="visible"/>
                                      </p:to>
                                    </p:set>
                                    <p:animEffect transition="in" filter="dissolve">
                                      <p:cBhvr>
                                        <p:cTn id="22" dur="500"/>
                                        <p:tgtEl>
                                          <p:spTgt spid="2560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25605"/>
                                        </p:tgtEl>
                                        <p:attrNameLst>
                                          <p:attrName>style.visibility</p:attrName>
                                        </p:attrNameLst>
                                      </p:cBhvr>
                                      <p:to>
                                        <p:strVal val="visible"/>
                                      </p:to>
                                    </p:set>
                                    <p:animEffect transition="in" filter="box(in)">
                                      <p:cBhvr>
                                        <p:cTn id="27" dur="2000"/>
                                        <p:tgtEl>
                                          <p:spTgt spid="2560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25603">
                                            <p:txEl>
                                              <p:pRg st="3" end="3"/>
                                            </p:txEl>
                                          </p:spTgt>
                                        </p:tgtEl>
                                        <p:attrNameLst>
                                          <p:attrName>style.visibility</p:attrName>
                                        </p:attrNameLst>
                                      </p:cBhvr>
                                      <p:to>
                                        <p:strVal val="visible"/>
                                      </p:to>
                                    </p:set>
                                    <p:animEffect transition="in" filter="dissolve">
                                      <p:cBhvr>
                                        <p:cTn id="32" dur="500"/>
                                        <p:tgtEl>
                                          <p:spTgt spid="25603">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25603">
                                            <p:txEl>
                                              <p:pRg st="4" end="4"/>
                                            </p:txEl>
                                          </p:spTgt>
                                        </p:tgtEl>
                                        <p:attrNameLst>
                                          <p:attrName>style.visibility</p:attrName>
                                        </p:attrNameLst>
                                      </p:cBhvr>
                                      <p:to>
                                        <p:strVal val="visible"/>
                                      </p:to>
                                    </p:set>
                                    <p:animEffect transition="in" filter="dissolve">
                                      <p:cBhvr>
                                        <p:cTn id="37" dur="500"/>
                                        <p:tgtEl>
                                          <p:spTgt spid="256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a:xfrm>
            <a:off x="0" y="0"/>
            <a:ext cx="7772400" cy="1143000"/>
          </a:xfrm>
        </p:spPr>
        <p:txBody>
          <a:bodyPr/>
          <a:lstStyle/>
          <a:p>
            <a:pPr eaLnBrk="1" hangingPunct="1"/>
            <a:r>
              <a:rPr lang="en-US" altLang="en-US">
                <a:ea typeface="ＭＳ Ｐゴシック" charset="-128"/>
              </a:rPr>
              <a:t>IV. Red Army Resists cont.</a:t>
            </a:r>
          </a:p>
        </p:txBody>
      </p:sp>
      <p:sp>
        <p:nvSpPr>
          <p:cNvPr id="26627" name="Rectangle 3"/>
          <p:cNvSpPr>
            <a:spLocks noGrp="1" noChangeArrowheads="1"/>
          </p:cNvSpPr>
          <p:nvPr>
            <p:ph type="body" idx="1"/>
          </p:nvPr>
        </p:nvSpPr>
        <p:spPr>
          <a:xfrm>
            <a:off x="0" y="990600"/>
            <a:ext cx="5029200" cy="4114800"/>
          </a:xfrm>
        </p:spPr>
        <p:txBody>
          <a:bodyPr/>
          <a:lstStyle/>
          <a:p>
            <a:pPr marL="609600" indent="-609600" eaLnBrk="1" hangingPunct="1">
              <a:buFontTx/>
              <a:buAutoNum type="alphaUcPeriod" startAt="2"/>
            </a:pPr>
            <a:r>
              <a:rPr lang="en-US" altLang="en-US">
                <a:ea typeface="ＭＳ Ｐゴシック" charset="-128"/>
              </a:rPr>
              <a:t>Counterattack</a:t>
            </a:r>
          </a:p>
          <a:p>
            <a:pPr marL="1371600" lvl="2" indent="-457200" eaLnBrk="1" hangingPunct="1">
              <a:buFontTx/>
              <a:buNone/>
            </a:pPr>
            <a:r>
              <a:rPr lang="en-US" altLang="en-US">
                <a:ea typeface="ＭＳ Ｐゴシック" charset="-128"/>
              </a:rPr>
              <a:t>1. Red Army took the offensive after Battle of Stalingrad, drove Germans into Eastern Europe</a:t>
            </a:r>
          </a:p>
        </p:txBody>
      </p:sp>
      <p:pic>
        <p:nvPicPr>
          <p:cNvPr id="61443" name="Picture 5" descr="Image:Stalingrad aftermat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05200"/>
            <a:ext cx="52212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7" descr="Image:Streetfight Stralingrad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227138"/>
            <a:ext cx="3886200" cy="56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dissolve">
                                      <p:cBhvr>
                                        <p:cTn id="7" dur="1000"/>
                                        <p:tgtEl>
                                          <p:spTgt spid="266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Effect transition="in" filter="dissolve">
                                      <p:cBhvr>
                                        <p:cTn id="12" dur="1000"/>
                                        <p:tgtEl>
                                          <p:spTgt spid="266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p:txBody>
          <a:bodyPr/>
          <a:lstStyle/>
          <a:p>
            <a:endParaRPr lang="en-US" altLang="en-US">
              <a:ea typeface="ＭＳ Ｐゴシック" charset="-128"/>
            </a:endParaRPr>
          </a:p>
        </p:txBody>
      </p:sp>
      <p:sp>
        <p:nvSpPr>
          <p:cNvPr id="63490" name="Content Placeholder 2"/>
          <p:cNvSpPr>
            <a:spLocks noGrp="1"/>
          </p:cNvSpPr>
          <p:nvPr>
            <p:ph idx="1"/>
          </p:nvPr>
        </p:nvSpPr>
        <p:spPr/>
        <p:txBody>
          <a:bodyPr/>
          <a:lstStyle/>
          <a:p>
            <a:endParaRPr lang="en-US" altLang="en-US">
              <a:ea typeface="ＭＳ Ｐゴシック" charset="-128"/>
            </a:endParaRPr>
          </a:p>
        </p:txBody>
      </p:sp>
      <p:pic>
        <p:nvPicPr>
          <p:cNvPr id="76806" name="Picture 6" descr="Image:WaltAndMickeyfx wb.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1388" y="2133600"/>
            <a:ext cx="3122612"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8" name="Picture 8" descr="http://www.wbur.org/photogallery/news_daily040903/images/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228600"/>
            <a:ext cx="280035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0" name="Picture 10" descr="http://azer.com/aiweb/categories/magazine/ai134_folder/134_photos/134_196_stalin_statu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315753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2" name="Picture 12" descr="http://www.internationalist.org/hungarystalinwww.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810000"/>
            <a:ext cx="43592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76810"/>
                                        </p:tgtEl>
                                        <p:attrNameLst>
                                          <p:attrName>style.visibility</p:attrName>
                                        </p:attrNameLst>
                                      </p:cBhvr>
                                      <p:to>
                                        <p:strVal val="visible"/>
                                      </p:to>
                                    </p:set>
                                    <p:anim calcmode="lin" valueType="num">
                                      <p:cBhvr additive="base">
                                        <p:cTn id="7" dur="2000" fill="hold"/>
                                        <p:tgtEl>
                                          <p:spTgt spid="76810"/>
                                        </p:tgtEl>
                                        <p:attrNameLst>
                                          <p:attrName>ppt_x</p:attrName>
                                        </p:attrNameLst>
                                      </p:cBhvr>
                                      <p:tavLst>
                                        <p:tav tm="0">
                                          <p:val>
                                            <p:strVal val="0-#ppt_w/2"/>
                                          </p:val>
                                        </p:tav>
                                        <p:tav tm="100000">
                                          <p:val>
                                            <p:strVal val="#ppt_x"/>
                                          </p:val>
                                        </p:tav>
                                      </p:tavLst>
                                    </p:anim>
                                    <p:anim calcmode="lin" valueType="num">
                                      <p:cBhvr additive="base">
                                        <p:cTn id="8" dur="2000" fill="hold"/>
                                        <p:tgtEl>
                                          <p:spTgt spid="768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76812"/>
                                        </p:tgtEl>
                                        <p:attrNameLst>
                                          <p:attrName>style.visibility</p:attrName>
                                        </p:attrNameLst>
                                      </p:cBhvr>
                                      <p:to>
                                        <p:strVal val="visible"/>
                                      </p:to>
                                    </p:set>
                                    <p:anim calcmode="lin" valueType="num">
                                      <p:cBhvr additive="base">
                                        <p:cTn id="13" dur="2000" fill="hold"/>
                                        <p:tgtEl>
                                          <p:spTgt spid="76812"/>
                                        </p:tgtEl>
                                        <p:attrNameLst>
                                          <p:attrName>ppt_x</p:attrName>
                                        </p:attrNameLst>
                                      </p:cBhvr>
                                      <p:tavLst>
                                        <p:tav tm="0">
                                          <p:val>
                                            <p:strVal val="#ppt_x"/>
                                          </p:val>
                                        </p:tav>
                                        <p:tav tm="100000">
                                          <p:val>
                                            <p:strVal val="#ppt_x"/>
                                          </p:val>
                                        </p:tav>
                                      </p:tavLst>
                                    </p:anim>
                                    <p:anim calcmode="lin" valueType="num">
                                      <p:cBhvr additive="base">
                                        <p:cTn id="14" dur="2000" fill="hold"/>
                                        <p:tgtEl>
                                          <p:spTgt spid="76812"/>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76808"/>
                                        </p:tgtEl>
                                        <p:attrNameLst>
                                          <p:attrName>style.visibility</p:attrName>
                                        </p:attrNameLst>
                                      </p:cBhvr>
                                      <p:to>
                                        <p:strVal val="visible"/>
                                      </p:to>
                                    </p:set>
                                    <p:anim calcmode="lin" valueType="num">
                                      <p:cBhvr additive="base">
                                        <p:cTn id="19" dur="2000" fill="hold"/>
                                        <p:tgtEl>
                                          <p:spTgt spid="76808"/>
                                        </p:tgtEl>
                                        <p:attrNameLst>
                                          <p:attrName>ppt_x</p:attrName>
                                        </p:attrNameLst>
                                      </p:cBhvr>
                                      <p:tavLst>
                                        <p:tav tm="0">
                                          <p:val>
                                            <p:strVal val="1+#ppt_w/2"/>
                                          </p:val>
                                        </p:tav>
                                        <p:tav tm="100000">
                                          <p:val>
                                            <p:strVal val="#ppt_x"/>
                                          </p:val>
                                        </p:tav>
                                      </p:tavLst>
                                    </p:anim>
                                    <p:anim calcmode="lin" valueType="num">
                                      <p:cBhvr additive="base">
                                        <p:cTn id="20" dur="2000" fill="hold"/>
                                        <p:tgtEl>
                                          <p:spTgt spid="7680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nodeType="clickEffect">
                                  <p:stCondLst>
                                    <p:cond delay="0"/>
                                  </p:stCondLst>
                                  <p:childTnLst>
                                    <p:set>
                                      <p:cBhvr>
                                        <p:cTn id="24" dur="1" fill="hold">
                                          <p:stCondLst>
                                            <p:cond delay="0"/>
                                          </p:stCondLst>
                                        </p:cTn>
                                        <p:tgtEl>
                                          <p:spTgt spid="76806"/>
                                        </p:tgtEl>
                                        <p:attrNameLst>
                                          <p:attrName>style.visibility</p:attrName>
                                        </p:attrNameLst>
                                      </p:cBhvr>
                                      <p:to>
                                        <p:strVal val="visible"/>
                                      </p:to>
                                    </p:set>
                                    <p:anim calcmode="lin" valueType="num">
                                      <p:cBhvr additive="base">
                                        <p:cTn id="25" dur="2000" fill="hold"/>
                                        <p:tgtEl>
                                          <p:spTgt spid="76806"/>
                                        </p:tgtEl>
                                        <p:attrNameLst>
                                          <p:attrName>ppt_x</p:attrName>
                                        </p:attrNameLst>
                                      </p:cBhvr>
                                      <p:tavLst>
                                        <p:tav tm="0">
                                          <p:val>
                                            <p:strVal val="0-#ppt_w/2"/>
                                          </p:val>
                                        </p:tav>
                                        <p:tav tm="100000">
                                          <p:val>
                                            <p:strVal val="#ppt_x"/>
                                          </p:val>
                                        </p:tav>
                                      </p:tavLst>
                                    </p:anim>
                                    <p:anim calcmode="lin" valueType="num">
                                      <p:cBhvr additive="base">
                                        <p:cTn id="26" dur="2000" fill="hold"/>
                                        <p:tgtEl>
                                          <p:spTgt spid="7680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a:xfrm>
            <a:off x="0" y="0"/>
            <a:ext cx="7772400" cy="1143000"/>
          </a:xfrm>
        </p:spPr>
        <p:txBody>
          <a:bodyPr/>
          <a:lstStyle/>
          <a:p>
            <a:pPr eaLnBrk="1" hangingPunct="1"/>
            <a:r>
              <a:rPr lang="en-US" altLang="en-US">
                <a:ea typeface="ＭＳ Ｐゴシック" charset="-128"/>
              </a:rPr>
              <a:t>V. Invasion of France</a:t>
            </a:r>
          </a:p>
        </p:txBody>
      </p:sp>
      <p:sp>
        <p:nvSpPr>
          <p:cNvPr id="27651" name="Rectangle 3"/>
          <p:cNvSpPr>
            <a:spLocks noGrp="1" noChangeArrowheads="1"/>
          </p:cNvSpPr>
          <p:nvPr>
            <p:ph type="body" idx="1"/>
          </p:nvPr>
        </p:nvSpPr>
        <p:spPr>
          <a:xfrm>
            <a:off x="0" y="1143000"/>
            <a:ext cx="7772400" cy="5486400"/>
          </a:xfrm>
        </p:spPr>
        <p:txBody>
          <a:bodyPr/>
          <a:lstStyle/>
          <a:p>
            <a:pPr marL="609600" indent="-609600" eaLnBrk="1" hangingPunct="1">
              <a:buFontTx/>
              <a:buAutoNum type="alphaUcPeriod"/>
            </a:pPr>
            <a:r>
              <a:rPr lang="en-US" altLang="en-US">
                <a:ea typeface="ＭＳ Ｐゴシック" charset="-128"/>
              </a:rPr>
              <a:t>Before invasion, Allied bombers flew constant missions over Germany</a:t>
            </a:r>
          </a:p>
          <a:p>
            <a:pPr marL="1371600" lvl="2" indent="-457200" eaLnBrk="1" hangingPunct="1">
              <a:buFontTx/>
              <a:buAutoNum type="arabicPeriod"/>
            </a:pPr>
            <a:r>
              <a:rPr lang="en-US" altLang="en-US">
                <a:ea typeface="ＭＳ Ｐゴシック" charset="-128"/>
              </a:rPr>
              <a:t>Destroyed factories + aircraft that might be used against invasion force</a:t>
            </a:r>
          </a:p>
          <a:p>
            <a:pPr marL="1371600" lvl="2" indent="-457200" eaLnBrk="1" hangingPunct="1">
              <a:buFontTx/>
              <a:buAutoNum type="arabicPeriod"/>
            </a:pPr>
            <a:r>
              <a:rPr lang="en-US" altLang="en-US">
                <a:ea typeface="ＭＳ Ｐゴシック" charset="-128"/>
              </a:rPr>
              <a:t>Many German cities destroyed</a:t>
            </a:r>
          </a:p>
        </p:txBody>
      </p:sp>
      <p:pic>
        <p:nvPicPr>
          <p:cNvPr id="65539" name="Picture 5" descr="Image:020903-o-9999b-042.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3524250"/>
            <a:ext cx="426720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dissolve">
                                      <p:cBhvr>
                                        <p:cTn id="7" dur="500"/>
                                        <p:tgtEl>
                                          <p:spTgt spid="276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dissolve">
                                      <p:cBhvr>
                                        <p:cTn id="12" dur="500"/>
                                        <p:tgtEl>
                                          <p:spTgt spid="2765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dissolve">
                                      <p:cBhvr>
                                        <p:cTn id="17" dur="500"/>
                                        <p:tgtEl>
                                          <p:spTgt spid="276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a:xfrm>
            <a:off x="0" y="0"/>
            <a:ext cx="7772400" cy="1143000"/>
          </a:xfrm>
        </p:spPr>
        <p:txBody>
          <a:bodyPr/>
          <a:lstStyle/>
          <a:p>
            <a:pPr eaLnBrk="1" hangingPunct="1"/>
            <a:r>
              <a:rPr lang="en-US" altLang="en-US">
                <a:ea typeface="ＭＳ Ｐゴシック" charset="-128"/>
              </a:rPr>
              <a:t>V. Invasion of France cont.</a:t>
            </a:r>
          </a:p>
        </p:txBody>
      </p:sp>
      <p:sp>
        <p:nvSpPr>
          <p:cNvPr id="28675" name="Rectangle 3"/>
          <p:cNvSpPr>
            <a:spLocks noGrp="1" noChangeArrowheads="1"/>
          </p:cNvSpPr>
          <p:nvPr>
            <p:ph type="body" idx="1"/>
          </p:nvPr>
        </p:nvSpPr>
        <p:spPr>
          <a:xfrm>
            <a:off x="0" y="1066800"/>
            <a:ext cx="5867400" cy="5562600"/>
          </a:xfrm>
        </p:spPr>
        <p:txBody>
          <a:bodyPr/>
          <a:lstStyle/>
          <a:p>
            <a:pPr eaLnBrk="1" hangingPunct="1">
              <a:buFontTx/>
              <a:buNone/>
            </a:pPr>
            <a:r>
              <a:rPr lang="en-US" altLang="en-US">
                <a:ea typeface="ＭＳ Ｐゴシック" charset="-128"/>
              </a:rPr>
              <a:t>B. D-Day – June 6, 1944 – invasion of France</a:t>
            </a:r>
          </a:p>
          <a:p>
            <a:pPr eaLnBrk="1" hangingPunct="1">
              <a:buFontTx/>
              <a:buNone/>
            </a:pPr>
            <a:r>
              <a:rPr lang="en-US" altLang="en-US">
                <a:ea typeface="ＭＳ Ｐゴシック" charset="-128"/>
              </a:rPr>
              <a:t>		1. 176,000 Allied troops 	ferried across English 	Channel to the beaches of 	Normandy – faced heavy fire 	from German forces</a:t>
            </a:r>
          </a:p>
          <a:p>
            <a:pPr eaLnBrk="1" hangingPunct="1">
              <a:buFontTx/>
              <a:buNone/>
            </a:pPr>
            <a:r>
              <a:rPr lang="en-US" altLang="en-US">
                <a:ea typeface="ＭＳ Ｐゴシック" charset="-128"/>
              </a:rPr>
              <a:t>		2. Allies broke through 	German defenses, began 	advanced toward Paris</a:t>
            </a:r>
          </a:p>
        </p:txBody>
      </p:sp>
      <p:pic>
        <p:nvPicPr>
          <p:cNvPr id="67587" name="Picture 5" descr="Image:Eisenhower d-day.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4025" y="838200"/>
            <a:ext cx="360997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7" descr="Image:Approaching-omaha.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2625" y="4146550"/>
            <a:ext cx="3381375"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dissolve">
                                      <p:cBhvr>
                                        <p:cTn id="7" dur="500"/>
                                        <p:tgtEl>
                                          <p:spTgt spid="286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8675">
                                            <p:txEl>
                                              <p:pRg st="1" end="1"/>
                                            </p:txEl>
                                          </p:spTgt>
                                        </p:tgtEl>
                                        <p:attrNameLst>
                                          <p:attrName>style.visibility</p:attrName>
                                        </p:attrNameLst>
                                      </p:cBhvr>
                                      <p:to>
                                        <p:strVal val="visible"/>
                                      </p:to>
                                    </p:set>
                                    <p:animEffect transition="in" filter="dissolve">
                                      <p:cBhvr>
                                        <p:cTn id="12" dur="500"/>
                                        <p:tgtEl>
                                          <p:spTgt spid="286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8675">
                                            <p:txEl>
                                              <p:pRg st="2" end="2"/>
                                            </p:txEl>
                                          </p:spTgt>
                                        </p:tgtEl>
                                        <p:attrNameLst>
                                          <p:attrName>style.visibility</p:attrName>
                                        </p:attrNameLst>
                                      </p:cBhvr>
                                      <p:to>
                                        <p:strVal val="visible"/>
                                      </p:to>
                                    </p:set>
                                    <p:animEffect transition="in" filter="dissolve">
                                      <p:cBhvr>
                                        <p:cTn id="17" dur="500"/>
                                        <p:tgtEl>
                                          <p:spTgt spid="286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p:txBody>
          <a:bodyPr/>
          <a:lstStyle/>
          <a:p>
            <a:pPr eaLnBrk="1" hangingPunct="1"/>
            <a:r>
              <a:rPr lang="en-US" altLang="en-US">
                <a:ea typeface="ＭＳ Ｐゴシック" charset="-128"/>
              </a:rPr>
              <a:t>V. Invasion of France cont.</a:t>
            </a:r>
          </a:p>
        </p:txBody>
      </p:sp>
      <p:sp>
        <p:nvSpPr>
          <p:cNvPr id="29699" name="Rectangle 3"/>
          <p:cNvSpPr>
            <a:spLocks noGrp="1" noChangeArrowheads="1"/>
          </p:cNvSpPr>
          <p:nvPr>
            <p:ph type="body" idx="1"/>
          </p:nvPr>
        </p:nvSpPr>
        <p:spPr>
          <a:xfrm>
            <a:off x="304800" y="1600200"/>
            <a:ext cx="4419600" cy="4572000"/>
          </a:xfrm>
        </p:spPr>
        <p:txBody>
          <a:bodyPr/>
          <a:lstStyle/>
          <a:p>
            <a:pPr eaLnBrk="1" hangingPunct="1">
              <a:buFontTx/>
              <a:buNone/>
            </a:pPr>
            <a:r>
              <a:rPr lang="en-US" altLang="en-US">
                <a:ea typeface="ＭＳ Ｐゴシック" charset="-128"/>
              </a:rPr>
              <a:t>3. Allied forces sailed from Italy, invaded Southern France</a:t>
            </a:r>
          </a:p>
          <a:p>
            <a:pPr eaLnBrk="1" hangingPunct="1">
              <a:buFontTx/>
              <a:buNone/>
            </a:pPr>
            <a:r>
              <a:rPr lang="en-US" altLang="en-US">
                <a:ea typeface="ＭＳ Ｐゴシック" charset="-128"/>
              </a:rPr>
              <a:t>4.  August 1944 – Allies entered Paris – Sept. – France liberated</a:t>
            </a:r>
          </a:p>
        </p:txBody>
      </p:sp>
      <p:pic>
        <p:nvPicPr>
          <p:cNvPr id="69635" name="Picture 5" descr="http://www.michiganhistorymagazine.com/extra/tanks/images/sherm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0" y="2895600"/>
            <a:ext cx="4286250"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dissolve">
                                      <p:cBhvr>
                                        <p:cTn id="7" dur="500"/>
                                        <p:tgtEl>
                                          <p:spTgt spid="296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9699">
                                            <p:txEl>
                                              <p:pRg st="1" end="1"/>
                                            </p:txEl>
                                          </p:spTgt>
                                        </p:tgtEl>
                                        <p:attrNameLst>
                                          <p:attrName>style.visibility</p:attrName>
                                        </p:attrNameLst>
                                      </p:cBhvr>
                                      <p:to>
                                        <p:strVal val="visible"/>
                                      </p:to>
                                    </p:set>
                                    <p:animEffect transition="in" filter="dissolve">
                                      <p:cBhvr>
                                        <p:cTn id="12" dur="500"/>
                                        <p:tgtEl>
                                          <p:spTgt spid="296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a:xfrm>
            <a:off x="0" y="0"/>
            <a:ext cx="9144000" cy="1143000"/>
          </a:xfrm>
        </p:spPr>
        <p:txBody>
          <a:bodyPr/>
          <a:lstStyle/>
          <a:p>
            <a:pPr eaLnBrk="1" hangingPunct="1"/>
            <a:r>
              <a:rPr lang="en-US" altLang="en-US">
                <a:ea typeface="ＭＳ Ｐゴシック" charset="-128"/>
              </a:rPr>
              <a:t>The Global Conflict: Allied Successes</a:t>
            </a:r>
          </a:p>
        </p:txBody>
      </p:sp>
      <p:sp>
        <p:nvSpPr>
          <p:cNvPr id="3075" name="Rectangle 3"/>
          <p:cNvSpPr>
            <a:spLocks noGrp="1" noChangeArrowheads="1"/>
          </p:cNvSpPr>
          <p:nvPr>
            <p:ph type="body" idx="1"/>
          </p:nvPr>
        </p:nvSpPr>
        <p:spPr>
          <a:xfrm>
            <a:off x="0" y="914400"/>
            <a:ext cx="5029200" cy="5715000"/>
          </a:xfrm>
        </p:spPr>
        <p:txBody>
          <a:bodyPr/>
          <a:lstStyle/>
          <a:p>
            <a:pPr marL="812800" indent="-812800" eaLnBrk="1" hangingPunct="1">
              <a:lnSpc>
                <a:spcPct val="90000"/>
              </a:lnSpc>
              <a:buFontTx/>
              <a:buAutoNum type="alphaUcPeriod" startAt="2"/>
            </a:pPr>
            <a:r>
              <a:rPr lang="en-US" altLang="en-US">
                <a:ea typeface="ＭＳ Ｐゴシック" charset="-128"/>
              </a:rPr>
              <a:t>Nazi Genocide</a:t>
            </a:r>
          </a:p>
          <a:p>
            <a:pPr marL="1168400" lvl="1" indent="-711200" eaLnBrk="1" hangingPunct="1">
              <a:lnSpc>
                <a:spcPct val="90000"/>
              </a:lnSpc>
              <a:buFontTx/>
              <a:buAutoNum type="arabicPeriod"/>
            </a:pPr>
            <a:r>
              <a:rPr lang="en-US" altLang="en-US">
                <a:ea typeface="ＭＳ Ｐゴシック" charset="-128"/>
              </a:rPr>
              <a:t>By 1941, Nazis devised plans for the </a:t>
            </a:r>
            <a:r>
              <a:rPr lang="ja-JP" altLang="en-US">
                <a:ea typeface="ＭＳ Ｐゴシック" charset="-128"/>
              </a:rPr>
              <a:t>“</a:t>
            </a:r>
            <a:r>
              <a:rPr lang="en-US" altLang="ja-JP">
                <a:ea typeface="ＭＳ Ｐゴシック" charset="-128"/>
              </a:rPr>
              <a:t>final solution</a:t>
            </a:r>
            <a:r>
              <a:rPr lang="ja-JP" altLang="en-US">
                <a:ea typeface="ＭＳ Ｐゴシック" charset="-128"/>
              </a:rPr>
              <a:t>”</a:t>
            </a:r>
            <a:r>
              <a:rPr lang="en-US" altLang="ja-JP">
                <a:ea typeface="ＭＳ Ｐゴシック" charset="-128"/>
              </a:rPr>
              <a:t> (genocide of all European Jews)</a:t>
            </a:r>
          </a:p>
          <a:p>
            <a:pPr marL="1524000" lvl="2" indent="-609600" eaLnBrk="1" hangingPunct="1">
              <a:lnSpc>
                <a:spcPct val="90000"/>
              </a:lnSpc>
              <a:buFontTx/>
              <a:buAutoNum type="alphaLcPeriod"/>
            </a:pPr>
            <a:r>
              <a:rPr lang="en-US" altLang="en-US">
                <a:ea typeface="ＭＳ Ｐゴシック" charset="-128"/>
              </a:rPr>
              <a:t>Concentration or </a:t>
            </a:r>
            <a:r>
              <a:rPr lang="ja-JP" altLang="en-US">
                <a:ea typeface="ＭＳ Ｐゴシック" charset="-128"/>
              </a:rPr>
              <a:t>“</a:t>
            </a:r>
            <a:r>
              <a:rPr lang="en-US" altLang="ja-JP">
                <a:ea typeface="ＭＳ Ｐゴシック" charset="-128"/>
              </a:rPr>
              <a:t>death</a:t>
            </a:r>
            <a:r>
              <a:rPr lang="ja-JP" altLang="en-US">
                <a:ea typeface="ＭＳ Ｐゴシック" charset="-128"/>
              </a:rPr>
              <a:t>”</a:t>
            </a:r>
            <a:r>
              <a:rPr lang="en-US" altLang="ja-JP">
                <a:ea typeface="ＭＳ Ｐゴシック" charset="-128"/>
              </a:rPr>
              <a:t> camps built in Poland and Germany (such as Auschwitz, Bergen Belsen, Dachuau)</a:t>
            </a:r>
          </a:p>
          <a:p>
            <a:pPr marL="1524000" lvl="2" indent="-609600" eaLnBrk="1" hangingPunct="1">
              <a:lnSpc>
                <a:spcPct val="90000"/>
              </a:lnSpc>
              <a:buFontTx/>
              <a:buAutoNum type="alphaLcPeriod"/>
            </a:pPr>
            <a:r>
              <a:rPr lang="en-US" altLang="en-US">
                <a:ea typeface="ＭＳ Ｐゴシック" charset="-128"/>
              </a:rPr>
              <a:t>Jews became slave laborers, some used in medical experiments, others were shot or killed in gas chambers</a:t>
            </a:r>
          </a:p>
        </p:txBody>
      </p:sp>
      <p:pic>
        <p:nvPicPr>
          <p:cNvPr id="2048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36220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p:cTn id="7" dur="1000" fill="hold"/>
                                        <p:tgtEl>
                                          <p:spTgt spid="307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07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75">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3075">
                                            <p:txEl>
                                              <p:pRg st="1" end="1"/>
                                            </p:txEl>
                                          </p:spTgt>
                                        </p:tgtEl>
                                        <p:attrNameLst>
                                          <p:attrName>style.visibility</p:attrName>
                                        </p:attrNameLst>
                                      </p:cBhvr>
                                      <p:to>
                                        <p:strVal val="visible"/>
                                      </p:to>
                                    </p:set>
                                    <p:anim calcmode="lin" valueType="num">
                                      <p:cBhvr>
                                        <p:cTn id="14" dur="1000" fill="hold"/>
                                        <p:tgtEl>
                                          <p:spTgt spid="307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307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07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nodeType="clickEffect">
                                  <p:stCondLst>
                                    <p:cond delay="0"/>
                                  </p:stCondLst>
                                  <p:childTnLst>
                                    <p:set>
                                      <p:cBhvr>
                                        <p:cTn id="20" dur="1" fill="hold">
                                          <p:stCondLst>
                                            <p:cond delay="0"/>
                                          </p:stCondLst>
                                        </p:cTn>
                                        <p:tgtEl>
                                          <p:spTgt spid="3075">
                                            <p:txEl>
                                              <p:pRg st="2" end="2"/>
                                            </p:txEl>
                                          </p:spTgt>
                                        </p:tgtEl>
                                        <p:attrNameLst>
                                          <p:attrName>style.visibility</p:attrName>
                                        </p:attrNameLst>
                                      </p:cBhvr>
                                      <p:to>
                                        <p:strVal val="visible"/>
                                      </p:to>
                                    </p:set>
                                    <p:anim calcmode="lin" valueType="num">
                                      <p:cBhvr>
                                        <p:cTn id="21" dur="1000" fill="hold"/>
                                        <p:tgtEl>
                                          <p:spTgt spid="307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307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3075">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9" presetClass="entr" presetSubtype="0" fill="hold" nodeType="clickEffect">
                                  <p:stCondLst>
                                    <p:cond delay="0"/>
                                  </p:stCondLst>
                                  <p:childTnLst>
                                    <p:set>
                                      <p:cBhvr>
                                        <p:cTn id="27" dur="1" fill="hold">
                                          <p:stCondLst>
                                            <p:cond delay="0"/>
                                          </p:stCondLst>
                                        </p:cTn>
                                        <p:tgtEl>
                                          <p:spTgt spid="3075">
                                            <p:txEl>
                                              <p:pRg st="3" end="3"/>
                                            </p:txEl>
                                          </p:spTgt>
                                        </p:tgtEl>
                                        <p:attrNameLst>
                                          <p:attrName>style.visibility</p:attrName>
                                        </p:attrNameLst>
                                      </p:cBhvr>
                                      <p:to>
                                        <p:strVal val="visible"/>
                                      </p:to>
                                    </p:set>
                                    <p:anim calcmode="lin" valueType="num">
                                      <p:cBhvr>
                                        <p:cTn id="28" dur="1000" fill="hold"/>
                                        <p:tgtEl>
                                          <p:spTgt spid="3075">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3075">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30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a:xfrm>
            <a:off x="685800" y="0"/>
            <a:ext cx="5181600" cy="1143000"/>
          </a:xfrm>
        </p:spPr>
        <p:txBody>
          <a:bodyPr/>
          <a:lstStyle/>
          <a:p>
            <a:r>
              <a:rPr lang="en-US" altLang="en-US">
                <a:ea typeface="ＭＳ Ｐゴシック" charset="-128"/>
              </a:rPr>
              <a:t>Toward Victory</a:t>
            </a:r>
          </a:p>
        </p:txBody>
      </p:sp>
      <p:sp>
        <p:nvSpPr>
          <p:cNvPr id="3" name="Content Placeholder 2"/>
          <p:cNvSpPr>
            <a:spLocks noGrp="1"/>
          </p:cNvSpPr>
          <p:nvPr>
            <p:ph idx="1"/>
          </p:nvPr>
        </p:nvSpPr>
        <p:spPr>
          <a:xfrm>
            <a:off x="0" y="990600"/>
            <a:ext cx="4343400" cy="5562600"/>
          </a:xfrm>
        </p:spPr>
        <p:txBody>
          <a:bodyPr/>
          <a:lstStyle/>
          <a:p>
            <a:pPr marL="571500" indent="-571500">
              <a:buFontTx/>
              <a:buAutoNum type="romanUcPeriod"/>
            </a:pPr>
            <a:r>
              <a:rPr lang="en-US" altLang="en-US">
                <a:ea typeface="ＭＳ Ｐゴシック" charset="-128"/>
              </a:rPr>
              <a:t>War in the Pacific</a:t>
            </a:r>
          </a:p>
          <a:p>
            <a:pPr marL="971550" lvl="1" indent="-571500">
              <a:buFontTx/>
              <a:buAutoNum type="alphaUcPeriod"/>
            </a:pPr>
            <a:r>
              <a:rPr lang="en-US" altLang="en-US">
                <a:ea typeface="ＭＳ Ｐゴシック" charset="-128"/>
              </a:rPr>
              <a:t>Major turning point – May/June 1942</a:t>
            </a:r>
          </a:p>
          <a:p>
            <a:pPr marL="1371600" lvl="2" indent="-571500">
              <a:buFontTx/>
              <a:buAutoNum type="arabicPeriod"/>
            </a:pPr>
            <a:r>
              <a:rPr lang="en-US" altLang="en-US">
                <a:ea typeface="ＭＳ Ｐゴシック" charset="-128"/>
              </a:rPr>
              <a:t>US warships, airplanes severely damaged two Japanese fleets during battles of Coral Sea and Midway</a:t>
            </a:r>
          </a:p>
          <a:p>
            <a:pPr marL="1371600" lvl="2" indent="-571500">
              <a:buFontTx/>
              <a:buAutoNum type="arabicPeriod"/>
            </a:pPr>
            <a:r>
              <a:rPr lang="en-US" altLang="en-US">
                <a:ea typeface="ＭＳ Ｐゴシック" charset="-128"/>
              </a:rPr>
              <a:t>These victories weakened Japanese naval power, stopped their advance</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538" y="2971800"/>
            <a:ext cx="4716462"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0"/>
            <a:ext cx="3733800"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1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3000" fill="hold"/>
                                        <p:tgtEl>
                                          <p:spTgt spid="5"/>
                                        </p:tgtEl>
                                        <p:attrNameLst>
                                          <p:attrName>ppt_x</p:attrName>
                                        </p:attrNameLst>
                                      </p:cBhvr>
                                      <p:tavLst>
                                        <p:tav tm="0">
                                          <p:val>
                                            <p:strVal val="0-#ppt_w/2"/>
                                          </p:val>
                                        </p:tav>
                                        <p:tav tm="100000">
                                          <p:val>
                                            <p:strVal val="#ppt_x"/>
                                          </p:val>
                                        </p:tav>
                                      </p:tavLst>
                                    </p:anim>
                                    <p:anim calcmode="lin" valueType="num">
                                      <p:cBhvr additive="base">
                                        <p:cTn id="13" dur="3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dissolve">
                                      <p:cBhvr>
                                        <p:cTn id="18" dur="1000"/>
                                        <p:tgtEl>
                                          <p:spTgt spid="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2000" fill="hold"/>
                                        <p:tgtEl>
                                          <p:spTgt spid="4"/>
                                        </p:tgtEl>
                                        <p:attrNameLst>
                                          <p:attrName>ppt_x</p:attrName>
                                        </p:attrNameLst>
                                      </p:cBhvr>
                                      <p:tavLst>
                                        <p:tav tm="0">
                                          <p:val>
                                            <p:strVal val="#ppt_x"/>
                                          </p:val>
                                        </p:tav>
                                        <p:tav tm="100000">
                                          <p:val>
                                            <p:strVal val="#ppt_x"/>
                                          </p:val>
                                        </p:tav>
                                      </p:tavLst>
                                    </p:anim>
                                    <p:anim calcmode="lin" valueType="num">
                                      <p:cBhvr additive="base">
                                        <p:cTn id="24"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dissolve">
                                      <p:cBhvr>
                                        <p:cTn id="29" dur="1000"/>
                                        <p:tgtEl>
                                          <p:spTgt spid="3">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dissolve">
                                      <p:cBhvr>
                                        <p:cTn id="34"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a:xfrm>
            <a:off x="0" y="0"/>
            <a:ext cx="7772400" cy="1143000"/>
          </a:xfrm>
        </p:spPr>
        <p:txBody>
          <a:bodyPr/>
          <a:lstStyle/>
          <a:p>
            <a:r>
              <a:rPr lang="en-US" altLang="en-US">
                <a:ea typeface="ＭＳ Ｐゴシック" charset="-128"/>
              </a:rPr>
              <a:t>I. War in the Pacific cont.</a:t>
            </a:r>
          </a:p>
        </p:txBody>
      </p:sp>
      <p:sp>
        <p:nvSpPr>
          <p:cNvPr id="3" name="Content Placeholder 2"/>
          <p:cNvSpPr>
            <a:spLocks noGrp="1"/>
          </p:cNvSpPr>
          <p:nvPr>
            <p:ph idx="1"/>
          </p:nvPr>
        </p:nvSpPr>
        <p:spPr>
          <a:xfrm>
            <a:off x="0" y="914400"/>
            <a:ext cx="9144000" cy="1905000"/>
          </a:xfrm>
        </p:spPr>
        <p:txBody>
          <a:bodyPr/>
          <a:lstStyle/>
          <a:p>
            <a:pPr>
              <a:buFontTx/>
              <a:buNone/>
            </a:pPr>
            <a:r>
              <a:rPr lang="en-US" altLang="en-US">
                <a:ea typeface="ＭＳ Ｐゴシック" charset="-128"/>
              </a:rPr>
              <a:t>2. US now took the offensive</a:t>
            </a:r>
          </a:p>
          <a:p>
            <a:pPr>
              <a:buFontTx/>
              <a:buNone/>
            </a:pPr>
            <a:r>
              <a:rPr lang="en-US" altLang="en-US">
                <a:ea typeface="ＭＳ Ｐゴシック" charset="-128"/>
              </a:rPr>
              <a:t>	a. US Marines, led by General Douglas MacArthur, landed at Guadalcanal in the Solomon Islands</a:t>
            </a:r>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0"/>
            <a:ext cx="5257800" cy="271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3124200"/>
            <a:ext cx="3810000"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20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500"/>
                                        <p:tgtEl>
                                          <p:spTgt spid="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p:txBody>
          <a:bodyPr/>
          <a:lstStyle/>
          <a:p>
            <a:endParaRPr lang="en-US" altLang="en-US">
              <a:ea typeface="ＭＳ Ｐゴシック" charset="-128"/>
            </a:endParaRPr>
          </a:p>
        </p:txBody>
      </p:sp>
      <p:sp>
        <p:nvSpPr>
          <p:cNvPr id="76802" name="Content Placeholder 2"/>
          <p:cNvSpPr>
            <a:spLocks noGrp="1"/>
          </p:cNvSpPr>
          <p:nvPr>
            <p:ph idx="1"/>
          </p:nvPr>
        </p:nvSpPr>
        <p:spPr/>
        <p:txBody>
          <a:bodyPr/>
          <a:lstStyle/>
          <a:p>
            <a:endParaRPr lang="en-US" altLang="en-US">
              <a:ea typeface="ＭＳ Ｐゴシック" charset="-128"/>
            </a:endParaRPr>
          </a:p>
        </p:txBody>
      </p:sp>
      <p:pic>
        <p:nvPicPr>
          <p:cNvPr id="7680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685800" y="0"/>
            <a:ext cx="7772400" cy="1143000"/>
          </a:xfrm>
        </p:spPr>
        <p:txBody>
          <a:bodyPr/>
          <a:lstStyle/>
          <a:p>
            <a:r>
              <a:rPr lang="en-US" altLang="en-US">
                <a:ea typeface="ＭＳ Ｐゴシック" charset="-128"/>
              </a:rPr>
              <a:t>I. War in the Pacific</a:t>
            </a:r>
          </a:p>
        </p:txBody>
      </p:sp>
      <p:sp>
        <p:nvSpPr>
          <p:cNvPr id="3" name="Content Placeholder 2"/>
          <p:cNvSpPr>
            <a:spLocks noGrp="1"/>
          </p:cNvSpPr>
          <p:nvPr>
            <p:ph idx="1"/>
          </p:nvPr>
        </p:nvSpPr>
        <p:spPr>
          <a:xfrm>
            <a:off x="0" y="990600"/>
            <a:ext cx="9144000" cy="4114800"/>
          </a:xfrm>
        </p:spPr>
        <p:txBody>
          <a:bodyPr/>
          <a:lstStyle/>
          <a:p>
            <a:pPr marL="514350" indent="-514350">
              <a:buFontTx/>
              <a:buAutoNum type="alphaLcPeriod" startAt="2"/>
            </a:pPr>
            <a:r>
              <a:rPr lang="en-US" altLang="en-US">
                <a:ea typeface="ＭＳ Ｐゴシック" charset="-128"/>
              </a:rPr>
              <a:t>Beginning of </a:t>
            </a:r>
            <a:r>
              <a:rPr lang="ja-JP" altLang="en-US">
                <a:ea typeface="ＭＳ Ｐゴシック" charset="-128"/>
              </a:rPr>
              <a:t>“</a:t>
            </a:r>
            <a:r>
              <a:rPr lang="en-US" altLang="ja-JP">
                <a:ea typeface="ＭＳ Ｐゴシック" charset="-128"/>
              </a:rPr>
              <a:t>Island Hopping</a:t>
            </a:r>
            <a:r>
              <a:rPr lang="ja-JP" altLang="en-US">
                <a:ea typeface="ＭＳ Ｐゴシック" charset="-128"/>
              </a:rPr>
              <a:t>”</a:t>
            </a:r>
            <a:r>
              <a:rPr lang="en-US" altLang="ja-JP">
                <a:ea typeface="ＭＳ Ｐゴシック" charset="-128"/>
              </a:rPr>
              <a:t> campaign – capture Japanese held islands, use as stepping stones to next objective</a:t>
            </a:r>
          </a:p>
          <a:p>
            <a:pPr marL="514350" indent="-514350">
              <a:buFontTx/>
              <a:buAutoNum type="alphaLcPeriod" startAt="2"/>
            </a:pPr>
            <a:r>
              <a:rPr lang="en-US" altLang="en-US">
                <a:ea typeface="ＭＳ Ｐゴシック" charset="-128"/>
              </a:rPr>
              <a:t>US built air bases on captured islands</a:t>
            </a:r>
          </a:p>
          <a:p>
            <a:pPr marL="514350" indent="-514350">
              <a:buFontTx/>
              <a:buAutoNum type="alphaLcPeriod" startAt="2"/>
            </a:pPr>
            <a:r>
              <a:rPr lang="en-US" altLang="en-US">
                <a:ea typeface="ＭＳ Ｐゴシック" charset="-128"/>
              </a:rPr>
              <a:t>1944 – US blockade of Japan, US bombers pounded Japanese cities and industries, MacArthur began to retake the Philippines</a:t>
            </a:r>
          </a:p>
        </p:txBody>
      </p:sp>
      <p:pic>
        <p:nvPicPr>
          <p:cNvPr id="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4641850"/>
            <a:ext cx="48006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500"/>
                                        <p:tgtEl>
                                          <p:spTgt spid="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ssolv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p:txBody>
          <a:bodyPr/>
          <a:lstStyle/>
          <a:p>
            <a:endParaRPr lang="en-US" altLang="en-US">
              <a:ea typeface="ＭＳ Ｐゴシック" charset="-128"/>
            </a:endParaRPr>
          </a:p>
        </p:txBody>
      </p:sp>
      <p:sp>
        <p:nvSpPr>
          <p:cNvPr id="79874" name="Content Placeholder 2"/>
          <p:cNvSpPr>
            <a:spLocks noGrp="1"/>
          </p:cNvSpPr>
          <p:nvPr>
            <p:ph idx="1"/>
          </p:nvPr>
        </p:nvSpPr>
        <p:spPr/>
        <p:txBody>
          <a:bodyPr/>
          <a:lstStyle/>
          <a:p>
            <a:endParaRPr lang="en-US" altLang="en-US">
              <a:ea typeface="ＭＳ Ｐゴシック" charset="-128"/>
            </a:endParaRPr>
          </a:p>
        </p:txBody>
      </p:sp>
      <p:pic>
        <p:nvPicPr>
          <p:cNvPr id="798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9050"/>
            <a:ext cx="73152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title"/>
          </p:nvPr>
        </p:nvSpPr>
        <p:spPr>
          <a:xfrm>
            <a:off x="685800" y="152400"/>
            <a:ext cx="7772400" cy="1143000"/>
          </a:xfrm>
        </p:spPr>
        <p:txBody>
          <a:bodyPr/>
          <a:lstStyle/>
          <a:p>
            <a:r>
              <a:rPr lang="en-US" altLang="en-US">
                <a:ea typeface="ＭＳ Ｐゴシック" charset="-128"/>
              </a:rPr>
              <a:t>II. The Nazis Defeated</a:t>
            </a:r>
          </a:p>
        </p:txBody>
      </p:sp>
      <p:sp>
        <p:nvSpPr>
          <p:cNvPr id="39939" name="Content Placeholder 2"/>
          <p:cNvSpPr>
            <a:spLocks noGrp="1"/>
          </p:cNvSpPr>
          <p:nvPr>
            <p:ph idx="1"/>
          </p:nvPr>
        </p:nvSpPr>
        <p:spPr>
          <a:xfrm>
            <a:off x="0" y="1219200"/>
            <a:ext cx="3962400" cy="4572000"/>
          </a:xfrm>
        </p:spPr>
        <p:txBody>
          <a:bodyPr/>
          <a:lstStyle/>
          <a:p>
            <a:pPr marL="514350" indent="-514350">
              <a:buFontTx/>
              <a:buAutoNum type="alphaUcPeriod"/>
            </a:pPr>
            <a:r>
              <a:rPr lang="en-US" altLang="en-US">
                <a:ea typeface="ＭＳ Ｐゴシック" charset="-128"/>
              </a:rPr>
              <a:t>Battle of the Bulge – Belgium – Dec. 1944</a:t>
            </a:r>
          </a:p>
          <a:p>
            <a:pPr marL="914400" lvl="1" indent="-514350">
              <a:buFontTx/>
              <a:buAutoNum type="arabicPeriod"/>
            </a:pPr>
            <a:r>
              <a:rPr lang="en-US" altLang="en-US">
                <a:ea typeface="ＭＳ Ｐゴシック" charset="-128"/>
              </a:rPr>
              <a:t>Hitler launched massive counterattack against allies</a:t>
            </a:r>
          </a:p>
          <a:p>
            <a:pPr marL="1314450" lvl="2" indent="-514350">
              <a:buFontTx/>
              <a:buAutoNum type="alphaLcPeriod"/>
            </a:pPr>
            <a:r>
              <a:rPr lang="en-US" altLang="en-US">
                <a:ea typeface="ＭＳ Ｐゴシック" charset="-128"/>
              </a:rPr>
              <a:t>Both sides – terrible losses</a:t>
            </a:r>
          </a:p>
          <a:p>
            <a:pPr marL="1314450" lvl="2" indent="-514350">
              <a:buFontTx/>
              <a:buAutoNum type="alphaLcPeriod"/>
            </a:pPr>
            <a:r>
              <a:rPr lang="en-US" altLang="en-US">
                <a:ea typeface="ＭＳ Ｐゴシック" charset="-128"/>
              </a:rPr>
              <a:t>Hitler slowed Allied advance (temporarily)</a:t>
            </a:r>
          </a:p>
        </p:txBody>
      </p:sp>
      <p:pic>
        <p:nvPicPr>
          <p:cNvPr id="4"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7975" y="2286000"/>
            <a:ext cx="50260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dissolve">
                                      <p:cBhvr>
                                        <p:cTn id="7" dur="500"/>
                                        <p:tgtEl>
                                          <p:spTgt spid="399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2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9939">
                                            <p:txEl>
                                              <p:pRg st="1" end="1"/>
                                            </p:txEl>
                                          </p:spTgt>
                                        </p:tgtEl>
                                        <p:attrNameLst>
                                          <p:attrName>style.visibility</p:attrName>
                                        </p:attrNameLst>
                                      </p:cBhvr>
                                      <p:to>
                                        <p:strVal val="visible"/>
                                      </p:to>
                                    </p:set>
                                    <p:animEffect transition="in" filter="dissolve">
                                      <p:cBhvr>
                                        <p:cTn id="17" dur="500"/>
                                        <p:tgtEl>
                                          <p:spTgt spid="3993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9939">
                                            <p:txEl>
                                              <p:pRg st="2" end="2"/>
                                            </p:txEl>
                                          </p:spTgt>
                                        </p:tgtEl>
                                        <p:attrNameLst>
                                          <p:attrName>style.visibility</p:attrName>
                                        </p:attrNameLst>
                                      </p:cBhvr>
                                      <p:to>
                                        <p:strVal val="visible"/>
                                      </p:to>
                                    </p:set>
                                    <p:animEffect transition="in" filter="dissolve">
                                      <p:cBhvr>
                                        <p:cTn id="22" dur="500"/>
                                        <p:tgtEl>
                                          <p:spTgt spid="3993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39939">
                                            <p:txEl>
                                              <p:pRg st="3" end="3"/>
                                            </p:txEl>
                                          </p:spTgt>
                                        </p:tgtEl>
                                        <p:attrNameLst>
                                          <p:attrName>style.visibility</p:attrName>
                                        </p:attrNameLst>
                                      </p:cBhvr>
                                      <p:to>
                                        <p:strVal val="visible"/>
                                      </p:to>
                                    </p:set>
                                    <p:animEffect transition="in" filter="dissolve">
                                      <p:cBhvr>
                                        <p:cTn id="27" dur="500"/>
                                        <p:tgtEl>
                                          <p:spTgt spid="399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p:cNvSpPr>
            <a:spLocks noGrp="1"/>
          </p:cNvSpPr>
          <p:nvPr>
            <p:ph type="title"/>
          </p:nvPr>
        </p:nvSpPr>
        <p:spPr/>
        <p:txBody>
          <a:bodyPr/>
          <a:lstStyle/>
          <a:p>
            <a:endParaRPr lang="en-US" altLang="en-US">
              <a:ea typeface="ＭＳ Ｐゴシック" charset="-128"/>
            </a:endParaRPr>
          </a:p>
        </p:txBody>
      </p:sp>
      <p:sp>
        <p:nvSpPr>
          <p:cNvPr id="83970" name="Content Placeholder 2"/>
          <p:cNvSpPr>
            <a:spLocks noGrp="1"/>
          </p:cNvSpPr>
          <p:nvPr>
            <p:ph idx="1"/>
          </p:nvPr>
        </p:nvSpPr>
        <p:spPr/>
        <p:txBody>
          <a:bodyPr/>
          <a:lstStyle/>
          <a:p>
            <a:endParaRPr lang="en-US" altLang="en-US">
              <a:ea typeface="ＭＳ Ｐゴシック" charset="-128"/>
            </a:endParaRPr>
          </a:p>
        </p:txBody>
      </p:sp>
      <p:pic>
        <p:nvPicPr>
          <p:cNvPr id="83971" name="Picture 18" descr="http://www.europeanmilitarytours.com/bigm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30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a:xfrm>
            <a:off x="685800" y="152400"/>
            <a:ext cx="7772400" cy="1143000"/>
          </a:xfrm>
        </p:spPr>
        <p:txBody>
          <a:bodyPr/>
          <a:lstStyle/>
          <a:p>
            <a:r>
              <a:rPr lang="en-US" altLang="en-US">
                <a:ea typeface="ＭＳ Ｐゴシック" charset="-128"/>
              </a:rPr>
              <a:t>II. The Nazis Defeated cont.</a:t>
            </a:r>
          </a:p>
        </p:txBody>
      </p:sp>
      <p:sp>
        <p:nvSpPr>
          <p:cNvPr id="3" name="Content Placeholder 2"/>
          <p:cNvSpPr>
            <a:spLocks noGrp="1"/>
          </p:cNvSpPr>
          <p:nvPr>
            <p:ph idx="1"/>
          </p:nvPr>
        </p:nvSpPr>
        <p:spPr>
          <a:xfrm>
            <a:off x="0" y="1143000"/>
            <a:ext cx="5486400" cy="4114800"/>
          </a:xfrm>
        </p:spPr>
        <p:txBody>
          <a:bodyPr/>
          <a:lstStyle/>
          <a:p>
            <a:pPr>
              <a:buFontTx/>
              <a:buNone/>
            </a:pPr>
            <a:r>
              <a:rPr lang="en-US" altLang="en-US">
                <a:ea typeface="ＭＳ Ｐゴシック" charset="-128"/>
              </a:rPr>
              <a:t>B. The Air War</a:t>
            </a:r>
          </a:p>
          <a:p>
            <a:pPr>
              <a:buFontTx/>
              <a:buNone/>
            </a:pPr>
            <a:r>
              <a:rPr lang="en-US" altLang="en-US">
                <a:ea typeface="ＭＳ Ｐゴシック" charset="-128"/>
              </a:rPr>
              <a:t>		1. Germany under 	constant bombing</a:t>
            </a:r>
          </a:p>
          <a:p>
            <a:pPr>
              <a:buFontTx/>
              <a:buNone/>
            </a:pPr>
            <a:r>
              <a:rPr lang="en-US" altLang="en-US">
                <a:ea typeface="ＭＳ Ｐゴシック" charset="-128"/>
              </a:rPr>
              <a:t>		2. Raids on Dresden – 	Feb. 1945 – 135,000</a:t>
            </a: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21138"/>
            <a:ext cx="4191000" cy="283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295400"/>
            <a:ext cx="40386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500"/>
                                        <p:tgtEl>
                                          <p:spTgt spid="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dissolve">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a:xfrm>
            <a:off x="685800" y="0"/>
            <a:ext cx="7772400" cy="1143000"/>
          </a:xfrm>
        </p:spPr>
        <p:txBody>
          <a:bodyPr/>
          <a:lstStyle/>
          <a:p>
            <a:r>
              <a:rPr lang="en-US" altLang="en-US">
                <a:ea typeface="ＭＳ Ｐゴシック" charset="-128"/>
              </a:rPr>
              <a:t>II.  The Nazis Defeated cont.</a:t>
            </a:r>
          </a:p>
        </p:txBody>
      </p:sp>
      <p:sp>
        <p:nvSpPr>
          <p:cNvPr id="3" name="Content Placeholder 2"/>
          <p:cNvSpPr>
            <a:spLocks noGrp="1"/>
          </p:cNvSpPr>
          <p:nvPr>
            <p:ph idx="1"/>
          </p:nvPr>
        </p:nvSpPr>
        <p:spPr>
          <a:xfrm>
            <a:off x="0" y="838200"/>
            <a:ext cx="5257800" cy="4114800"/>
          </a:xfrm>
        </p:spPr>
        <p:txBody>
          <a:bodyPr/>
          <a:lstStyle/>
          <a:p>
            <a:pPr marL="514350" indent="-514350">
              <a:buFontTx/>
              <a:buAutoNum type="alphaUcPeriod" startAt="3"/>
            </a:pPr>
            <a:r>
              <a:rPr lang="en-US" altLang="en-US">
                <a:ea typeface="ＭＳ Ｐゴシック" charset="-128"/>
              </a:rPr>
              <a:t>On to Berlin</a:t>
            </a:r>
          </a:p>
          <a:p>
            <a:pPr marL="1314450" lvl="2" indent="-514350">
              <a:buFontTx/>
              <a:buAutoNum type="arabicPeriod"/>
            </a:pPr>
            <a:r>
              <a:rPr lang="en-US" altLang="en-US">
                <a:ea typeface="ＭＳ Ｐゴシック" charset="-128"/>
              </a:rPr>
              <a:t>March 1945 – Allies crossed Rhine River into Western Germany, Red Army closed in on Berlin from the East</a:t>
            </a:r>
          </a:p>
          <a:p>
            <a:pPr marL="1314450" lvl="2" indent="-514350">
              <a:buFontTx/>
              <a:buAutoNum type="arabicPeriod"/>
            </a:pPr>
            <a:r>
              <a:rPr lang="en-US" altLang="en-US">
                <a:ea typeface="ＭＳ Ｐゴシック" charset="-128"/>
              </a:rPr>
              <a:t>April 1945 – Mussolini captured – executed, Hitler committed suicide</a:t>
            </a:r>
          </a:p>
          <a:p>
            <a:pPr marL="514350" indent="-514350">
              <a:buFontTx/>
              <a:buNone/>
            </a:pPr>
            <a:endParaRPr lang="en-US" altLang="en-US">
              <a:ea typeface="ＭＳ Ｐゴシック" charset="-128"/>
            </a:endParaRPr>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675" y="1371600"/>
            <a:ext cx="37433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191000"/>
            <a:ext cx="20240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5"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dissolve">
                                      <p:cBhvr>
                                        <p:cTn id="25" dur="500"/>
                                        <p:tgtEl>
                                          <p:spTgt spid="3">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1"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770" decel="100000"/>
                                        <p:tgtEl>
                                          <p:spTgt spid="5"/>
                                        </p:tgtEl>
                                      </p:cBhvr>
                                    </p:animEffect>
                                    <p:animScale>
                                      <p:cBhvr>
                                        <p:cTn id="31" dur="770" decel="100000"/>
                                        <p:tgtEl>
                                          <p:spTgt spid="5"/>
                                        </p:tgtEl>
                                      </p:cBhvr>
                                      <p:from x="10000" y="10000"/>
                                      <p:to x="200000" y="450000"/>
                                    </p:animScale>
                                    <p:animScale>
                                      <p:cBhvr>
                                        <p:cTn id="32" dur="1230" accel="100000" fill="hold">
                                          <p:stCondLst>
                                            <p:cond delay="770"/>
                                          </p:stCondLst>
                                        </p:cTn>
                                        <p:tgtEl>
                                          <p:spTgt spid="5"/>
                                        </p:tgtEl>
                                      </p:cBhvr>
                                      <p:from x="200000" y="450000"/>
                                      <p:to x="100000" y="100000"/>
                                    </p:animScale>
                                    <p:set>
                                      <p:cBhvr>
                                        <p:cTn id="33" dur="770" fill="hold"/>
                                        <p:tgtEl>
                                          <p:spTgt spid="5"/>
                                        </p:tgtEl>
                                        <p:attrNameLst>
                                          <p:attrName>ppt_x</p:attrName>
                                        </p:attrNameLst>
                                      </p:cBhvr>
                                      <p:to>
                                        <p:strVal val="(0.5)"/>
                                      </p:to>
                                    </p:set>
                                    <p:anim from="(0.5)" to="(#ppt_x)" calcmode="lin" valueType="num">
                                      <p:cBhvr>
                                        <p:cTn id="34" dur="1230" accel="100000" fill="hold">
                                          <p:stCondLst>
                                            <p:cond delay="770"/>
                                          </p:stCondLst>
                                        </p:cTn>
                                        <p:tgtEl>
                                          <p:spTgt spid="5"/>
                                        </p:tgtEl>
                                        <p:attrNameLst>
                                          <p:attrName>ppt_x</p:attrName>
                                        </p:attrNameLst>
                                      </p:cBhvr>
                                    </p:anim>
                                    <p:set>
                                      <p:cBhvr>
                                        <p:cTn id="35" dur="770" fill="hold"/>
                                        <p:tgtEl>
                                          <p:spTgt spid="5"/>
                                        </p:tgtEl>
                                        <p:attrNameLst>
                                          <p:attrName>ppt_y</p:attrName>
                                        </p:attrNameLst>
                                      </p:cBhvr>
                                      <p:to>
                                        <p:strVal val="(#ppt_y+0.4)"/>
                                      </p:to>
                                    </p:set>
                                    <p:anim from="(#ppt_y+0.4)" to="(#ppt_y)" calcmode="lin" valueType="num">
                                      <p:cBhvr>
                                        <p:cTn id="36" dur="1230" accel="100000" fill="hold">
                                          <p:stCondLst>
                                            <p:cond delay="770"/>
                                          </p:stCondLst>
                                        </p:cTn>
                                        <p:tgtEl>
                                          <p:spTgt spid="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a:xfrm>
            <a:off x="0" y="0"/>
            <a:ext cx="7772400" cy="1143000"/>
          </a:xfrm>
        </p:spPr>
        <p:txBody>
          <a:bodyPr/>
          <a:lstStyle/>
          <a:p>
            <a:r>
              <a:rPr lang="en-US" altLang="en-US">
                <a:ea typeface="ＭＳ Ｐゴシック" charset="-128"/>
              </a:rPr>
              <a:t>II. The Nazis Defeated cont.</a:t>
            </a:r>
          </a:p>
        </p:txBody>
      </p:sp>
      <p:sp>
        <p:nvSpPr>
          <p:cNvPr id="41987" name="Content Placeholder 2"/>
          <p:cNvSpPr>
            <a:spLocks noGrp="1"/>
          </p:cNvSpPr>
          <p:nvPr>
            <p:ph idx="1"/>
          </p:nvPr>
        </p:nvSpPr>
        <p:spPr>
          <a:xfrm>
            <a:off x="0" y="1828800"/>
            <a:ext cx="3124200" cy="4114800"/>
          </a:xfrm>
        </p:spPr>
        <p:txBody>
          <a:bodyPr/>
          <a:lstStyle/>
          <a:p>
            <a:pPr>
              <a:buFontTx/>
              <a:buNone/>
            </a:pPr>
            <a:r>
              <a:rPr lang="en-US" altLang="en-US">
                <a:ea typeface="ＭＳ Ｐゴシック" charset="-128"/>
              </a:rPr>
              <a:t>3. May 7</a:t>
            </a:r>
            <a:r>
              <a:rPr lang="en-US" altLang="en-US" baseline="30000">
                <a:ea typeface="ＭＳ Ｐゴシック" charset="-128"/>
              </a:rPr>
              <a:t>th</a:t>
            </a:r>
            <a:r>
              <a:rPr lang="en-US" altLang="en-US">
                <a:ea typeface="ＭＳ Ｐゴシック" charset="-128"/>
              </a:rPr>
              <a:t>, 1945 – Germany surrendered, May 8</a:t>
            </a:r>
            <a:r>
              <a:rPr lang="en-US" altLang="en-US" baseline="30000">
                <a:ea typeface="ＭＳ Ｐゴシック" charset="-128"/>
              </a:rPr>
              <a:t>th</a:t>
            </a:r>
            <a:r>
              <a:rPr lang="en-US" altLang="en-US">
                <a:ea typeface="ＭＳ Ｐゴシック" charset="-128"/>
              </a:rPr>
              <a:t> is VE day – Victory in Europe</a:t>
            </a:r>
          </a:p>
        </p:txBody>
      </p:sp>
      <p:pic>
        <p:nvPicPr>
          <p:cNvPr id="90115" name="Picture 5" descr="Image:Churchill waves to crowds.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8475" y="1143000"/>
            <a:ext cx="61055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dissolve">
                                      <p:cBhvr>
                                        <p:cTn id="7" dur="500"/>
                                        <p:tgtEl>
                                          <p:spTgt spid="419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pPr eaLnBrk="1" hangingPunct="1"/>
            <a:endParaRPr lang="en-US" altLang="en-US">
              <a:ea typeface="ＭＳ Ｐゴシック" charset="-128"/>
            </a:endParaRPr>
          </a:p>
        </p:txBody>
      </p:sp>
      <p:sp>
        <p:nvSpPr>
          <p:cNvPr id="22530" name="Rectangle 3"/>
          <p:cNvSpPr>
            <a:spLocks noGrp="1" noChangeArrowheads="1"/>
          </p:cNvSpPr>
          <p:nvPr>
            <p:ph type="body" idx="1"/>
          </p:nvPr>
        </p:nvSpPr>
        <p:spPr/>
        <p:txBody>
          <a:bodyPr/>
          <a:lstStyle/>
          <a:p>
            <a:pPr eaLnBrk="1" hangingPunct="1"/>
            <a:endParaRPr lang="en-US" altLang="en-US">
              <a:ea typeface="ＭＳ Ｐゴシック" charset="-128"/>
            </a:endParaRPr>
          </a:p>
        </p:txBody>
      </p:sp>
      <p:pic>
        <p:nvPicPr>
          <p:cNvPr id="2253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1838"/>
            <a:ext cx="9144000" cy="612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a:xfrm>
            <a:off x="533400" y="0"/>
            <a:ext cx="7772400" cy="1143000"/>
          </a:xfrm>
        </p:spPr>
        <p:txBody>
          <a:bodyPr/>
          <a:lstStyle/>
          <a:p>
            <a:r>
              <a:rPr lang="en-US" altLang="en-US">
                <a:ea typeface="ＭＳ Ｐゴシック" charset="-128"/>
              </a:rPr>
              <a:t>III. Defeat of Japan</a:t>
            </a:r>
          </a:p>
        </p:txBody>
      </p:sp>
      <p:sp>
        <p:nvSpPr>
          <p:cNvPr id="3" name="Content Placeholder 2"/>
          <p:cNvSpPr>
            <a:spLocks noGrp="1"/>
          </p:cNvSpPr>
          <p:nvPr>
            <p:ph idx="1"/>
          </p:nvPr>
        </p:nvSpPr>
        <p:spPr>
          <a:xfrm>
            <a:off x="228600" y="1066800"/>
            <a:ext cx="7772400" cy="4114800"/>
          </a:xfrm>
        </p:spPr>
        <p:txBody>
          <a:bodyPr/>
          <a:lstStyle/>
          <a:p>
            <a:pPr>
              <a:buFontTx/>
              <a:buNone/>
            </a:pPr>
            <a:r>
              <a:rPr lang="en-US" altLang="en-US">
                <a:ea typeface="ＭＳ Ｐゴシック" charset="-128"/>
              </a:rPr>
              <a:t>A. Invasion vs. the Bomb</a:t>
            </a:r>
          </a:p>
          <a:p>
            <a:pPr>
              <a:buFontTx/>
              <a:buNone/>
            </a:pPr>
            <a:r>
              <a:rPr lang="en-US" altLang="en-US">
                <a:ea typeface="ＭＳ Ｐゴシック" charset="-128"/>
              </a:rPr>
              <a:t>		1. invasion of Japan might cost a million 	or more casualties on both sides</a:t>
            </a:r>
          </a:p>
          <a:p>
            <a:pPr>
              <a:buFontTx/>
              <a:buNone/>
            </a:pPr>
            <a:r>
              <a:rPr lang="en-US" altLang="en-US">
                <a:ea typeface="ＭＳ Ｐゴシック" charset="-128"/>
              </a:rPr>
              <a:t>		2. development of the atomic bomb (the 	Manhattan Project)</a:t>
            </a:r>
          </a:p>
          <a:p>
            <a:endParaRPr lang="en-US" altLang="en-US">
              <a:ea typeface="ＭＳ Ｐゴシック" charset="-128"/>
            </a:endParaRPr>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375" y="3248025"/>
            <a:ext cx="4619625"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p:nvPr>
        </p:nvSpPr>
        <p:spPr/>
        <p:txBody>
          <a:bodyPr/>
          <a:lstStyle/>
          <a:p>
            <a:endParaRPr lang="en-US" altLang="en-US">
              <a:ea typeface="ＭＳ Ｐゴシック" charset="-128"/>
            </a:endParaRPr>
          </a:p>
        </p:txBody>
      </p:sp>
      <p:sp>
        <p:nvSpPr>
          <p:cNvPr id="94210" name="Content Placeholder 2"/>
          <p:cNvSpPr>
            <a:spLocks noGrp="1"/>
          </p:cNvSpPr>
          <p:nvPr>
            <p:ph idx="1"/>
          </p:nvPr>
        </p:nvSpPr>
        <p:spPr/>
        <p:txBody>
          <a:bodyPr/>
          <a:lstStyle/>
          <a:p>
            <a:endParaRPr lang="en-US" altLang="en-US">
              <a:ea typeface="ＭＳ Ｐゴシック" charset="-128"/>
            </a:endParaRPr>
          </a:p>
        </p:txBody>
      </p:sp>
      <p:pic>
        <p:nvPicPr>
          <p:cNvPr id="942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 y="0"/>
            <a:ext cx="8902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a:xfrm>
            <a:off x="609600" y="0"/>
            <a:ext cx="7772400" cy="1143000"/>
          </a:xfrm>
        </p:spPr>
        <p:txBody>
          <a:bodyPr/>
          <a:lstStyle/>
          <a:p>
            <a:r>
              <a:rPr lang="en-US" altLang="en-US">
                <a:ea typeface="ＭＳ Ｐゴシック" charset="-128"/>
              </a:rPr>
              <a:t>III. Defeat of Japan</a:t>
            </a:r>
          </a:p>
        </p:txBody>
      </p:sp>
      <p:sp>
        <p:nvSpPr>
          <p:cNvPr id="43011" name="Content Placeholder 2"/>
          <p:cNvSpPr>
            <a:spLocks noGrp="1"/>
          </p:cNvSpPr>
          <p:nvPr>
            <p:ph idx="1"/>
          </p:nvPr>
        </p:nvSpPr>
        <p:spPr>
          <a:xfrm>
            <a:off x="0" y="990600"/>
            <a:ext cx="5410200" cy="5638800"/>
          </a:xfrm>
        </p:spPr>
        <p:txBody>
          <a:bodyPr/>
          <a:lstStyle/>
          <a:p>
            <a:pPr>
              <a:buFontTx/>
              <a:buNone/>
            </a:pPr>
            <a:r>
              <a:rPr lang="en-US" altLang="en-US">
                <a:ea typeface="ＭＳ Ｐゴシック" charset="-128"/>
              </a:rPr>
              <a:t>3. July 1945 – 1</a:t>
            </a:r>
            <a:r>
              <a:rPr lang="en-US" altLang="en-US" baseline="30000">
                <a:ea typeface="ＭＳ Ｐゴシック" charset="-128"/>
              </a:rPr>
              <a:t>st</a:t>
            </a:r>
            <a:r>
              <a:rPr lang="en-US" altLang="en-US">
                <a:ea typeface="ＭＳ Ｐゴシック" charset="-128"/>
              </a:rPr>
              <a:t> successful test in New Mexico</a:t>
            </a:r>
          </a:p>
          <a:p>
            <a:pPr>
              <a:buFontTx/>
              <a:buNone/>
            </a:pPr>
            <a:r>
              <a:rPr lang="en-US" altLang="en-US">
                <a:ea typeface="ＭＳ Ｐゴシック" charset="-128"/>
              </a:rPr>
              <a:t>4. Potsdam Conference – Allied nations met in Germany to make plans for post-war Europe – Pres. Truman issued warning to Japan: surrender or face </a:t>
            </a:r>
            <a:r>
              <a:rPr lang="ja-JP" altLang="en-US">
                <a:ea typeface="ＭＳ Ｐゴシック" charset="-128"/>
              </a:rPr>
              <a:t>“</a:t>
            </a:r>
            <a:r>
              <a:rPr lang="en-US" altLang="ja-JP">
                <a:ea typeface="ＭＳ Ｐゴシック" charset="-128"/>
              </a:rPr>
              <a:t>utter and complete destruction</a:t>
            </a:r>
            <a:r>
              <a:rPr lang="ja-JP" altLang="en-US">
                <a:ea typeface="ＭＳ Ｐゴシック" charset="-128"/>
              </a:rPr>
              <a:t>”</a:t>
            </a:r>
            <a:endParaRPr lang="en-US" altLang="en-US">
              <a:ea typeface="ＭＳ Ｐゴシック" charset="-128"/>
            </a:endParaRP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4325" y="1524000"/>
            <a:ext cx="37496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Effect transition="in" filter="dissolve">
                                      <p:cBhvr>
                                        <p:cTn id="7" dur="500"/>
                                        <p:tgtEl>
                                          <p:spTgt spid="430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70" decel="100000"/>
                                        <p:tgtEl>
                                          <p:spTgt spid="4"/>
                                        </p:tgtEl>
                                      </p:cBhvr>
                                    </p:animEffect>
                                    <p:animScale>
                                      <p:cBhvr>
                                        <p:cTn id="13" dur="770" decel="100000"/>
                                        <p:tgtEl>
                                          <p:spTgt spid="4"/>
                                        </p:tgtEl>
                                      </p:cBhvr>
                                      <p:from x="10000" y="10000"/>
                                      <p:to x="200000" y="450000"/>
                                    </p:animScale>
                                    <p:animScale>
                                      <p:cBhvr>
                                        <p:cTn id="14" dur="1230" accel="100000" fill="hold">
                                          <p:stCondLst>
                                            <p:cond delay="770"/>
                                          </p:stCondLst>
                                        </p:cTn>
                                        <p:tgtEl>
                                          <p:spTgt spid="4"/>
                                        </p:tgtEl>
                                      </p:cBhvr>
                                      <p:from x="200000" y="450000"/>
                                      <p:to x="100000" y="100000"/>
                                    </p:animScale>
                                    <p:set>
                                      <p:cBhvr>
                                        <p:cTn id="15" dur="770" fill="hold"/>
                                        <p:tgtEl>
                                          <p:spTgt spid="4"/>
                                        </p:tgtEl>
                                        <p:attrNameLst>
                                          <p:attrName>ppt_x</p:attrName>
                                        </p:attrNameLst>
                                      </p:cBhvr>
                                      <p:to>
                                        <p:strVal val="(0.5)"/>
                                      </p:to>
                                    </p:set>
                                    <p:anim from="(0.5)" to="(#ppt_x)" calcmode="lin" valueType="num">
                                      <p:cBhvr>
                                        <p:cTn id="16" dur="1230" accel="100000" fill="hold">
                                          <p:stCondLst>
                                            <p:cond delay="770"/>
                                          </p:stCondLst>
                                        </p:cTn>
                                        <p:tgtEl>
                                          <p:spTgt spid="4"/>
                                        </p:tgtEl>
                                        <p:attrNameLst>
                                          <p:attrName>ppt_x</p:attrName>
                                        </p:attrNameLst>
                                      </p:cBhvr>
                                    </p:anim>
                                    <p:set>
                                      <p:cBhvr>
                                        <p:cTn id="17" dur="770" fill="hold"/>
                                        <p:tgtEl>
                                          <p:spTgt spid="4"/>
                                        </p:tgtEl>
                                        <p:attrNameLst>
                                          <p:attrName>ppt_y</p:attrName>
                                        </p:attrNameLst>
                                      </p:cBhvr>
                                      <p:to>
                                        <p:strVal val="(#ppt_y+0.4)"/>
                                      </p:to>
                                    </p:set>
                                    <p:anim from="(#ppt_y+0.4)" to="(#ppt_y)" calcmode="lin" valueType="num">
                                      <p:cBhvr>
                                        <p:cTn id="18" dur="1230" accel="100000" fill="hold">
                                          <p:stCondLst>
                                            <p:cond delay="770"/>
                                          </p:stCondLst>
                                        </p:cTn>
                                        <p:tgtEl>
                                          <p:spTgt spid="4"/>
                                        </p:tgtEl>
                                        <p:attrNameLst>
                                          <p:attrName>ppt_y</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43011">
                                            <p:txEl>
                                              <p:pRg st="1" end="1"/>
                                            </p:txEl>
                                          </p:spTgt>
                                        </p:tgtEl>
                                        <p:attrNameLst>
                                          <p:attrName>style.visibility</p:attrName>
                                        </p:attrNameLst>
                                      </p:cBhvr>
                                      <p:to>
                                        <p:strVal val="visible"/>
                                      </p:to>
                                    </p:set>
                                    <p:animEffect transition="in" filter="dissolve">
                                      <p:cBhvr>
                                        <p:cTn id="23" dur="500"/>
                                        <p:tgtEl>
                                          <p:spTgt spid="430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a:xfrm>
            <a:off x="685800" y="0"/>
            <a:ext cx="7772400" cy="1143000"/>
          </a:xfrm>
        </p:spPr>
        <p:txBody>
          <a:bodyPr/>
          <a:lstStyle/>
          <a:p>
            <a:r>
              <a:rPr lang="en-US" altLang="en-US">
                <a:ea typeface="ＭＳ Ｐゴシック" charset="-128"/>
              </a:rPr>
              <a:t>III. Defeat of Japan</a:t>
            </a:r>
          </a:p>
        </p:txBody>
      </p:sp>
      <p:sp>
        <p:nvSpPr>
          <p:cNvPr id="44035" name="Content Placeholder 2"/>
          <p:cNvSpPr>
            <a:spLocks noGrp="1"/>
          </p:cNvSpPr>
          <p:nvPr>
            <p:ph idx="1"/>
          </p:nvPr>
        </p:nvSpPr>
        <p:spPr>
          <a:xfrm>
            <a:off x="0" y="838200"/>
            <a:ext cx="6172200" cy="6019800"/>
          </a:xfrm>
        </p:spPr>
        <p:txBody>
          <a:bodyPr/>
          <a:lstStyle/>
          <a:p>
            <a:pPr>
              <a:buFontTx/>
              <a:buNone/>
            </a:pPr>
            <a:r>
              <a:rPr lang="en-US" altLang="en-US">
                <a:ea typeface="ＭＳ Ｐゴシック" charset="-128"/>
              </a:rPr>
              <a:t>B. Hiroshima</a:t>
            </a:r>
          </a:p>
          <a:p>
            <a:pPr>
              <a:buFontTx/>
              <a:buNone/>
            </a:pPr>
            <a:r>
              <a:rPr lang="en-US" altLang="en-US">
                <a:ea typeface="ＭＳ Ｐゴシック" charset="-128"/>
              </a:rPr>
              <a:t>		1. Aug 6</a:t>
            </a:r>
            <a:r>
              <a:rPr lang="en-US" altLang="en-US" baseline="30000">
                <a:ea typeface="ＭＳ Ｐゴシック" charset="-128"/>
              </a:rPr>
              <a:t>th</a:t>
            </a:r>
            <a:r>
              <a:rPr lang="en-US" altLang="en-US">
                <a:ea typeface="ＭＳ Ｐゴシック" charset="-128"/>
              </a:rPr>
              <a:t>, 1945 – A-bomb 	dropped on Hiroshima – 	flattened 4 square miles, 	instantly killed 76,000 people</a:t>
            </a:r>
          </a:p>
          <a:p>
            <a:pPr>
              <a:buFontTx/>
              <a:buNone/>
            </a:pPr>
            <a:r>
              <a:rPr lang="en-US" altLang="en-US">
                <a:ea typeface="ＭＳ Ｐゴシック" charset="-128"/>
              </a:rPr>
              <a:t>		2. Aug 8</a:t>
            </a:r>
            <a:r>
              <a:rPr lang="en-US" altLang="en-US" baseline="30000">
                <a:ea typeface="ＭＳ Ｐゴシック" charset="-128"/>
              </a:rPr>
              <a:t>th</a:t>
            </a:r>
            <a:r>
              <a:rPr lang="en-US" altLang="en-US">
                <a:ea typeface="ＭＳ Ｐゴシック" charset="-128"/>
              </a:rPr>
              <a:t>, 1945 – USSR 	declared war on Japan, 	invaded Manchuria</a:t>
            </a:r>
          </a:p>
          <a:p>
            <a:pPr>
              <a:buFontTx/>
              <a:buNone/>
            </a:pPr>
            <a:r>
              <a:rPr lang="en-US" altLang="en-US">
                <a:ea typeface="ＭＳ Ｐゴシック" charset="-128"/>
              </a:rPr>
              <a:t>		3. Japan refused to surrender, 	2nd bomb dropped on 	Nagasaki on Aug 9</a:t>
            </a:r>
            <a:r>
              <a:rPr lang="en-US" altLang="en-US" baseline="30000">
                <a:ea typeface="ＭＳ Ｐゴシック" charset="-128"/>
              </a:rPr>
              <a:t>th</a:t>
            </a:r>
            <a:endParaRPr lang="en-US" altLang="en-US">
              <a:ea typeface="ＭＳ Ｐゴシック" charset="-128"/>
            </a:endParaRPr>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2338" y="1752600"/>
            <a:ext cx="314166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Effect transition="in" filter="dissolve">
                                      <p:cBhvr>
                                        <p:cTn id="7" dur="500"/>
                                        <p:tgtEl>
                                          <p:spTgt spid="440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44035">
                                            <p:txEl>
                                              <p:pRg st="1" end="1"/>
                                            </p:txEl>
                                          </p:spTgt>
                                        </p:tgtEl>
                                        <p:attrNameLst>
                                          <p:attrName>style.visibility</p:attrName>
                                        </p:attrNameLst>
                                      </p:cBhvr>
                                      <p:to>
                                        <p:strVal val="visible"/>
                                      </p:to>
                                    </p:set>
                                    <p:animEffect transition="in" filter="dissolve">
                                      <p:cBhvr>
                                        <p:cTn id="18" dur="500"/>
                                        <p:tgtEl>
                                          <p:spTgt spid="44035">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44035">
                                            <p:txEl>
                                              <p:pRg st="2" end="2"/>
                                            </p:txEl>
                                          </p:spTgt>
                                        </p:tgtEl>
                                        <p:attrNameLst>
                                          <p:attrName>style.visibility</p:attrName>
                                        </p:attrNameLst>
                                      </p:cBhvr>
                                      <p:to>
                                        <p:strVal val="visible"/>
                                      </p:to>
                                    </p:set>
                                    <p:animEffect transition="in" filter="dissolve">
                                      <p:cBhvr>
                                        <p:cTn id="23" dur="500"/>
                                        <p:tgtEl>
                                          <p:spTgt spid="44035">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44035">
                                            <p:txEl>
                                              <p:pRg st="3" end="3"/>
                                            </p:txEl>
                                          </p:spTgt>
                                        </p:tgtEl>
                                        <p:attrNameLst>
                                          <p:attrName>style.visibility</p:attrName>
                                        </p:attrNameLst>
                                      </p:cBhvr>
                                      <p:to>
                                        <p:strVal val="visible"/>
                                      </p:to>
                                    </p:set>
                                    <p:animEffect transition="in" filter="dissolve">
                                      <p:cBhvr>
                                        <p:cTn id="28" dur="500"/>
                                        <p:tgtEl>
                                          <p:spTgt spid="440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a:xfrm>
            <a:off x="762000" y="0"/>
            <a:ext cx="7772400" cy="1143000"/>
          </a:xfrm>
        </p:spPr>
        <p:txBody>
          <a:bodyPr/>
          <a:lstStyle/>
          <a:p>
            <a:r>
              <a:rPr lang="ja-JP" altLang="en-US">
                <a:ea typeface="ＭＳ Ｐゴシック" charset="-128"/>
              </a:rPr>
              <a:t>“</a:t>
            </a:r>
            <a:r>
              <a:rPr lang="en-US" altLang="ja-JP">
                <a:ea typeface="ＭＳ Ｐゴシック" charset="-128"/>
              </a:rPr>
              <a:t>Little Boy</a:t>
            </a:r>
            <a:r>
              <a:rPr lang="ja-JP" altLang="en-US">
                <a:ea typeface="ＭＳ Ｐゴシック" charset="-128"/>
              </a:rPr>
              <a:t>”</a:t>
            </a:r>
            <a:r>
              <a:rPr lang="en-US" altLang="ja-JP">
                <a:ea typeface="ＭＳ Ｐゴシック" charset="-128"/>
              </a:rPr>
              <a:t> &amp; </a:t>
            </a:r>
            <a:r>
              <a:rPr lang="ja-JP" altLang="en-US">
                <a:ea typeface="ＭＳ Ｐゴシック" charset="-128"/>
              </a:rPr>
              <a:t>“</a:t>
            </a:r>
            <a:r>
              <a:rPr lang="en-US" altLang="ja-JP">
                <a:ea typeface="ＭＳ Ｐゴシック" charset="-128"/>
              </a:rPr>
              <a:t>Fat Man</a:t>
            </a:r>
            <a:r>
              <a:rPr lang="ja-JP" altLang="en-US">
                <a:ea typeface="ＭＳ Ｐゴシック" charset="-128"/>
              </a:rPr>
              <a:t>”</a:t>
            </a:r>
            <a:endParaRPr lang="en-US" altLang="en-US">
              <a:ea typeface="ＭＳ Ｐゴシック" charset="-128"/>
            </a:endParaRPr>
          </a:p>
        </p:txBody>
      </p:sp>
      <p:pic>
        <p:nvPicPr>
          <p:cNvPr id="100354" name="Picture 5" descr="Image:Little bo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28800"/>
            <a:ext cx="48704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5" name="Picture 2" descr="Image:Fat m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733800"/>
            <a:ext cx="4267200"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p:cNvSpPr>
            <a:spLocks noGrp="1"/>
          </p:cNvSpPr>
          <p:nvPr>
            <p:ph type="title"/>
          </p:nvPr>
        </p:nvSpPr>
        <p:spPr>
          <a:xfrm>
            <a:off x="685800" y="0"/>
            <a:ext cx="7772400" cy="1143000"/>
          </a:xfrm>
        </p:spPr>
        <p:txBody>
          <a:bodyPr/>
          <a:lstStyle/>
          <a:p>
            <a:r>
              <a:rPr lang="en-US" altLang="en-US">
                <a:ea typeface="ＭＳ Ｐゴシック" charset="-128"/>
              </a:rPr>
              <a:t>III. Defeat of Japan cont.</a:t>
            </a:r>
          </a:p>
        </p:txBody>
      </p:sp>
      <p:sp>
        <p:nvSpPr>
          <p:cNvPr id="45059" name="Content Placeholder 2"/>
          <p:cNvSpPr>
            <a:spLocks noGrp="1"/>
          </p:cNvSpPr>
          <p:nvPr>
            <p:ph idx="1"/>
          </p:nvPr>
        </p:nvSpPr>
        <p:spPr>
          <a:xfrm>
            <a:off x="685800" y="990600"/>
            <a:ext cx="7772400" cy="4114800"/>
          </a:xfrm>
        </p:spPr>
        <p:txBody>
          <a:bodyPr/>
          <a:lstStyle/>
          <a:p>
            <a:pPr marL="514350" indent="-514350">
              <a:buFontTx/>
              <a:buAutoNum type="arabicPeriod" startAt="4"/>
            </a:pPr>
            <a:r>
              <a:rPr lang="en-US" altLang="en-US">
                <a:ea typeface="ＭＳ Ｐゴシック" charset="-128"/>
              </a:rPr>
              <a:t>Sept. 2</a:t>
            </a:r>
            <a:r>
              <a:rPr lang="en-US" altLang="en-US" baseline="30000">
                <a:ea typeface="ＭＳ Ｐゴシック" charset="-128"/>
              </a:rPr>
              <a:t>nd</a:t>
            </a:r>
            <a:r>
              <a:rPr lang="en-US" altLang="en-US">
                <a:ea typeface="ＭＳ Ｐゴシック" charset="-128"/>
              </a:rPr>
              <a:t> – formal surrender signed in Tokyo Bay on the USS Missouri</a:t>
            </a:r>
          </a:p>
        </p:txBody>
      </p:sp>
      <p:pic>
        <p:nvPicPr>
          <p:cNvPr id="10137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01938"/>
            <a:ext cx="5105400" cy="405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017713"/>
            <a:ext cx="3810000" cy="48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dissolve">
                                      <p:cBhvr>
                                        <p:cTn id="7" dur="500"/>
                                        <p:tgtEl>
                                          <p:spTgt spid="450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a:xfrm>
            <a:off x="685800" y="0"/>
            <a:ext cx="7772400" cy="1143000"/>
          </a:xfrm>
        </p:spPr>
        <p:txBody>
          <a:bodyPr/>
          <a:lstStyle/>
          <a:p>
            <a:r>
              <a:rPr lang="en-US" altLang="en-US">
                <a:ea typeface="ＭＳ Ｐゴシック" charset="-128"/>
              </a:rPr>
              <a:t>III. Defeat of Japan</a:t>
            </a:r>
          </a:p>
        </p:txBody>
      </p:sp>
      <p:sp>
        <p:nvSpPr>
          <p:cNvPr id="3" name="Content Placeholder 2"/>
          <p:cNvSpPr>
            <a:spLocks noGrp="1"/>
          </p:cNvSpPr>
          <p:nvPr>
            <p:ph idx="1"/>
          </p:nvPr>
        </p:nvSpPr>
        <p:spPr>
          <a:xfrm>
            <a:off x="685800" y="1066800"/>
            <a:ext cx="7772400" cy="4114800"/>
          </a:xfrm>
        </p:spPr>
        <p:txBody>
          <a:bodyPr/>
          <a:lstStyle/>
          <a:p>
            <a:pPr marL="514350" indent="-514350">
              <a:buFontTx/>
              <a:buNone/>
            </a:pPr>
            <a:r>
              <a:rPr lang="en-US" altLang="en-US">
                <a:ea typeface="ＭＳ Ｐゴシック" charset="-128"/>
              </a:rPr>
              <a:t>C. Why use bomb?</a:t>
            </a:r>
          </a:p>
          <a:p>
            <a:pPr marL="514350" indent="-514350">
              <a:buFontTx/>
              <a:buNone/>
            </a:pPr>
            <a:r>
              <a:rPr lang="en-US" altLang="en-US">
                <a:ea typeface="ＭＳ Ｐゴシック" charset="-128"/>
              </a:rPr>
              <a:t>	1. Truman – only other option was to invade Japan, costing enormous losses</a:t>
            </a:r>
          </a:p>
          <a:p>
            <a:pPr marL="514350" indent="-514350">
              <a:buFontTx/>
              <a:buNone/>
            </a:pPr>
            <a:r>
              <a:rPr lang="en-US" altLang="en-US">
                <a:ea typeface="ＭＳ Ｐゴシック" charset="-128"/>
              </a:rPr>
              <a:t>	2. he may have hoped the bomb would impress the Soviets with American Power</a:t>
            </a:r>
          </a:p>
          <a:p>
            <a:pPr marL="514350" indent="-514350">
              <a:buFontTx/>
              <a:buNone/>
            </a:pPr>
            <a:endParaRPr lang="en-US" altLang="en-US">
              <a:ea typeface="ＭＳ Ｐゴシック" charset="-128"/>
            </a:endParaRPr>
          </a:p>
        </p:txBody>
      </p:sp>
      <p:pic>
        <p:nvPicPr>
          <p:cNvPr id="115714" name="Picture 2" descr="Image:Flag of the Soviet Union 1923.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572000"/>
            <a:ext cx="457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4" descr="Image:US flag 48 stars.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2000"/>
            <a:ext cx="4343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115716"/>
                                        </p:tgtEl>
                                        <p:attrNameLst>
                                          <p:attrName>style.visibility</p:attrName>
                                        </p:attrNameLst>
                                      </p:cBhvr>
                                      <p:to>
                                        <p:strVal val="visible"/>
                                      </p:to>
                                    </p:set>
                                    <p:anim calcmode="lin" valueType="num">
                                      <p:cBhvr additive="base">
                                        <p:cTn id="17" dur="500" fill="hold"/>
                                        <p:tgtEl>
                                          <p:spTgt spid="115716"/>
                                        </p:tgtEl>
                                        <p:attrNameLst>
                                          <p:attrName>ppt_x</p:attrName>
                                        </p:attrNameLst>
                                      </p:cBhvr>
                                      <p:tavLst>
                                        <p:tav tm="0">
                                          <p:val>
                                            <p:strVal val="0-#ppt_w/2"/>
                                          </p:val>
                                        </p:tav>
                                        <p:tav tm="100000">
                                          <p:val>
                                            <p:strVal val="#ppt_x"/>
                                          </p:val>
                                        </p:tav>
                                      </p:tavLst>
                                    </p:anim>
                                    <p:anim calcmode="lin" valueType="num">
                                      <p:cBhvr additive="base">
                                        <p:cTn id="18" dur="500" fill="hold"/>
                                        <p:tgtEl>
                                          <p:spTgt spid="115716"/>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15714"/>
                                        </p:tgtEl>
                                        <p:attrNameLst>
                                          <p:attrName>style.visibility</p:attrName>
                                        </p:attrNameLst>
                                      </p:cBhvr>
                                      <p:to>
                                        <p:strVal val="visible"/>
                                      </p:to>
                                    </p:set>
                                    <p:anim calcmode="lin" valueType="num">
                                      <p:cBhvr additive="base">
                                        <p:cTn id="21" dur="500" fill="hold"/>
                                        <p:tgtEl>
                                          <p:spTgt spid="115714"/>
                                        </p:tgtEl>
                                        <p:attrNameLst>
                                          <p:attrName>ppt_x</p:attrName>
                                        </p:attrNameLst>
                                      </p:cBhvr>
                                      <p:tavLst>
                                        <p:tav tm="0">
                                          <p:val>
                                            <p:strVal val="1+#ppt_w/2"/>
                                          </p:val>
                                        </p:tav>
                                        <p:tav tm="100000">
                                          <p:val>
                                            <p:strVal val="#ppt_x"/>
                                          </p:val>
                                        </p:tav>
                                      </p:tavLst>
                                    </p:anim>
                                    <p:anim calcmode="lin" valueType="num">
                                      <p:cBhvr additive="base">
                                        <p:cTn id="22" dur="500" fill="hold"/>
                                        <p:tgtEl>
                                          <p:spTgt spid="115714"/>
                                        </p:tgtEl>
                                        <p:attrNameLst>
                                          <p:attrName>ppt_y</p:attrName>
                                        </p:attrNameLst>
                                      </p:cBhvr>
                                      <p:tavLst>
                                        <p:tav tm="0">
                                          <p:val>
                                            <p:strVal val="#ppt_y"/>
                                          </p:val>
                                        </p:tav>
                                        <p:tav tm="100000">
                                          <p:val>
                                            <p:strVal val="#ppt_y"/>
                                          </p:val>
                                        </p:tav>
                                      </p:tavLst>
                                    </p:anim>
                                  </p:childTnLst>
                                </p:cTn>
                              </p:par>
                              <p:par>
                                <p:cTn id="23" presetID="9" presetClass="entr" presetSubtype="0"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dissolve">
                                      <p:cBhvr>
                                        <p:cTn id="2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title"/>
          </p:nvPr>
        </p:nvSpPr>
        <p:spPr/>
        <p:txBody>
          <a:bodyPr/>
          <a:lstStyle/>
          <a:p>
            <a:endParaRPr lang="en-US" altLang="en-US">
              <a:ea typeface="ＭＳ Ｐゴシック" charset="-128"/>
            </a:endParaRPr>
          </a:p>
        </p:txBody>
      </p:sp>
      <p:sp>
        <p:nvSpPr>
          <p:cNvPr id="105474" name="Content Placeholder 2"/>
          <p:cNvSpPr>
            <a:spLocks noGrp="1"/>
          </p:cNvSpPr>
          <p:nvPr>
            <p:ph idx="1"/>
          </p:nvPr>
        </p:nvSpPr>
        <p:spPr/>
        <p:txBody>
          <a:bodyPr/>
          <a:lstStyle/>
          <a:p>
            <a:endParaRPr lang="en-US" altLang="en-US">
              <a:ea typeface="ＭＳ Ｐゴシック" charset="-128"/>
            </a:endParaRPr>
          </a:p>
        </p:txBody>
      </p:sp>
      <p:pic>
        <p:nvPicPr>
          <p:cNvPr id="105475" name="Picture 2" descr="http://www.spartacus.schoolnet.co.uk/FRresistance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600" y="0"/>
            <a:ext cx="7645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p:cNvSpPr>
            <a:spLocks noGrp="1"/>
          </p:cNvSpPr>
          <p:nvPr>
            <p:ph type="title"/>
          </p:nvPr>
        </p:nvSpPr>
        <p:spPr/>
        <p:txBody>
          <a:bodyPr/>
          <a:lstStyle/>
          <a:p>
            <a:endParaRPr lang="en-US" altLang="en-US">
              <a:ea typeface="ＭＳ Ｐゴシック" charset="-128"/>
            </a:endParaRPr>
          </a:p>
        </p:txBody>
      </p:sp>
      <p:sp>
        <p:nvSpPr>
          <p:cNvPr id="106498" name="Content Placeholder 2"/>
          <p:cNvSpPr>
            <a:spLocks noGrp="1"/>
          </p:cNvSpPr>
          <p:nvPr>
            <p:ph idx="1"/>
          </p:nvPr>
        </p:nvSpPr>
        <p:spPr/>
        <p:txBody>
          <a:bodyPr/>
          <a:lstStyle/>
          <a:p>
            <a:endParaRPr lang="en-US" altLang="en-US">
              <a:ea typeface="ＭＳ Ｐゴシック" charset="-128"/>
            </a:endParaRPr>
          </a:p>
        </p:txBody>
      </p:sp>
      <p:pic>
        <p:nvPicPr>
          <p:cNvPr id="106499" name="Picture 2" descr="http://orpheus.ucsd.edu/speccoll/dspolitic/pm/10515c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0"/>
            <a:ext cx="5360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lstStyle/>
          <a:p>
            <a:endParaRPr lang="en-US" altLang="en-US">
              <a:ea typeface="ＭＳ Ｐゴシック" charset="-128"/>
            </a:endParaRPr>
          </a:p>
        </p:txBody>
      </p:sp>
      <p:sp>
        <p:nvSpPr>
          <p:cNvPr id="107522" name="Content Placeholder 2"/>
          <p:cNvSpPr>
            <a:spLocks noGrp="1"/>
          </p:cNvSpPr>
          <p:nvPr>
            <p:ph idx="1"/>
          </p:nvPr>
        </p:nvSpPr>
        <p:spPr/>
        <p:txBody>
          <a:bodyPr/>
          <a:lstStyle/>
          <a:p>
            <a:endParaRPr lang="en-US" altLang="en-US">
              <a:ea typeface="ＭＳ Ｐゴシック" charset="-128"/>
            </a:endParaRPr>
          </a:p>
        </p:txBody>
      </p:sp>
      <p:pic>
        <p:nvPicPr>
          <p:cNvPr id="107523" name="Picture 2" descr="http://www.ritilan.com/archives/images/blogimages/042404_11208c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9400" y="0"/>
            <a:ext cx="5899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pPr eaLnBrk="1" hangingPunct="1"/>
            <a:endParaRPr lang="en-US" altLang="en-US">
              <a:ea typeface="ＭＳ Ｐゴシック" charset="-128"/>
            </a:endParaRPr>
          </a:p>
        </p:txBody>
      </p:sp>
      <p:sp>
        <p:nvSpPr>
          <p:cNvPr id="23554" name="Rectangle 3"/>
          <p:cNvSpPr>
            <a:spLocks noGrp="1" noChangeArrowheads="1"/>
          </p:cNvSpPr>
          <p:nvPr>
            <p:ph type="body" idx="1"/>
          </p:nvPr>
        </p:nvSpPr>
        <p:spPr/>
        <p:txBody>
          <a:bodyPr/>
          <a:lstStyle/>
          <a:p>
            <a:pPr eaLnBrk="1" hangingPunct="1"/>
            <a:endParaRPr lang="en-US" altLang="en-US">
              <a:ea typeface="ＭＳ Ｐゴシック" charset="-128"/>
            </a:endParaRPr>
          </a:p>
        </p:txBody>
      </p:sp>
      <p:pic>
        <p:nvPicPr>
          <p:cNvPr id="2355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466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ctangle 5"/>
          <p:cNvSpPr>
            <a:spLocks noChangeArrowheads="1"/>
          </p:cNvSpPr>
          <p:nvPr/>
        </p:nvSpPr>
        <p:spPr bwMode="auto">
          <a:xfrm>
            <a:off x="1143000" y="5257800"/>
            <a:ext cx="457200" cy="228600"/>
          </a:xfrm>
          <a:prstGeom prst="rect">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23557" name="Rectangle 6"/>
          <p:cNvSpPr>
            <a:spLocks noChangeArrowheads="1"/>
          </p:cNvSpPr>
          <p:nvPr/>
        </p:nvSpPr>
        <p:spPr bwMode="auto">
          <a:xfrm>
            <a:off x="3200400" y="5029200"/>
            <a:ext cx="457200" cy="228600"/>
          </a:xfrm>
          <a:prstGeom prst="rect">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pic>
        <p:nvPicPr>
          <p:cNvPr id="2355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609600"/>
            <a:ext cx="447516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p:txBody>
          <a:bodyPr/>
          <a:lstStyle/>
          <a:p>
            <a:endParaRPr lang="en-US" altLang="en-US">
              <a:ea typeface="ＭＳ Ｐゴシック" charset="-128"/>
            </a:endParaRPr>
          </a:p>
        </p:txBody>
      </p:sp>
      <p:sp>
        <p:nvSpPr>
          <p:cNvPr id="108546" name="Content Placeholder 2"/>
          <p:cNvSpPr>
            <a:spLocks noGrp="1"/>
          </p:cNvSpPr>
          <p:nvPr>
            <p:ph idx="1"/>
          </p:nvPr>
        </p:nvSpPr>
        <p:spPr/>
        <p:txBody>
          <a:bodyPr/>
          <a:lstStyle/>
          <a:p>
            <a:endParaRPr lang="en-US" altLang="en-US">
              <a:ea typeface="ＭＳ Ｐゴシック" charset="-128"/>
            </a:endParaRPr>
          </a:p>
        </p:txBody>
      </p:sp>
      <p:pic>
        <p:nvPicPr>
          <p:cNvPr id="108547" name="Picture 2" descr="http://www.marianland.com/marxism/True_Professional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0"/>
            <a:ext cx="7207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thruBlk="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p:nvPr>
        </p:nvSpPr>
        <p:spPr/>
        <p:txBody>
          <a:bodyPr/>
          <a:lstStyle/>
          <a:p>
            <a:endParaRPr lang="en-US" altLang="en-US">
              <a:ea typeface="ＭＳ Ｐゴシック" charset="-128"/>
            </a:endParaRPr>
          </a:p>
        </p:txBody>
      </p:sp>
      <p:sp>
        <p:nvSpPr>
          <p:cNvPr id="109570" name="Content Placeholder 2"/>
          <p:cNvSpPr>
            <a:spLocks noGrp="1"/>
          </p:cNvSpPr>
          <p:nvPr>
            <p:ph idx="1"/>
          </p:nvPr>
        </p:nvSpPr>
        <p:spPr/>
        <p:txBody>
          <a:bodyPr/>
          <a:lstStyle/>
          <a:p>
            <a:endParaRPr lang="en-US" altLang="en-US">
              <a:ea typeface="ＭＳ Ｐゴシック" charset="-128"/>
            </a:endParaRPr>
          </a:p>
        </p:txBody>
      </p:sp>
      <p:pic>
        <p:nvPicPr>
          <p:cNvPr id="109571" name="Picture 4" descr="http://www.coxandforkum.com/archives/04.08.24.SOS-X.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90875"/>
            <a:ext cx="4953000"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Picture 6" descr="http://static.flickr.com/40/94958617_a2c5567fc0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2050" y="0"/>
            <a:ext cx="417195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p:txBody>
          <a:bodyPr/>
          <a:lstStyle/>
          <a:p>
            <a:pPr eaLnBrk="1" hangingPunct="1"/>
            <a:endParaRPr lang="en-US" altLang="en-US">
              <a:ea typeface="ＭＳ Ｐゴシック" charset="-128"/>
            </a:endParaRPr>
          </a:p>
        </p:txBody>
      </p:sp>
      <p:sp>
        <p:nvSpPr>
          <p:cNvPr id="24578" name="Rectangle 3"/>
          <p:cNvSpPr>
            <a:spLocks noGrp="1" noChangeArrowheads="1"/>
          </p:cNvSpPr>
          <p:nvPr>
            <p:ph type="body" idx="1"/>
          </p:nvPr>
        </p:nvSpPr>
        <p:spPr/>
        <p:txBody>
          <a:bodyPr/>
          <a:lstStyle/>
          <a:p>
            <a:pPr eaLnBrk="1" hangingPunct="1"/>
            <a:endParaRPr lang="en-US" altLang="en-US">
              <a:ea typeface="ＭＳ Ｐゴシック" charset="-128"/>
            </a:endParaRPr>
          </a:p>
        </p:txBody>
      </p:sp>
      <p:pic>
        <p:nvPicPr>
          <p:cNvPr id="2457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8305800" cy="681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p:txBody>
          <a:bodyPr/>
          <a:lstStyle/>
          <a:p>
            <a:pPr eaLnBrk="1" hangingPunct="1"/>
            <a:endParaRPr lang="en-US" altLang="en-US">
              <a:ea typeface="ＭＳ Ｐゴシック" charset="-128"/>
            </a:endParaRPr>
          </a:p>
        </p:txBody>
      </p:sp>
      <p:sp>
        <p:nvSpPr>
          <p:cNvPr id="25602" name="Rectangle 3"/>
          <p:cNvSpPr>
            <a:spLocks noChangeAspect="1" noChangeArrowheads="1"/>
          </p:cNvSpPr>
          <p:nvPr>
            <p:ph type="body" idx="1"/>
          </p:nvPr>
        </p:nvSpPr>
        <p:spPr/>
        <p:txBody>
          <a:bodyPr/>
          <a:lstStyle/>
          <a:p>
            <a:pPr eaLnBrk="1" hangingPunct="1"/>
            <a:endParaRPr lang="en-US" altLang="en-US">
              <a:ea typeface="ＭＳ Ｐゴシック" charset="-128"/>
            </a:endParaRPr>
          </a:p>
        </p:txBody>
      </p:sp>
      <p:pic>
        <p:nvPicPr>
          <p:cNvPr id="2560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4164013"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563938"/>
            <a:ext cx="4343400"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026"/>
          <p:cNvSpPr>
            <a:spLocks noGrp="1" noChangeArrowheads="1"/>
          </p:cNvSpPr>
          <p:nvPr>
            <p:ph type="title"/>
          </p:nvPr>
        </p:nvSpPr>
        <p:spPr/>
        <p:txBody>
          <a:bodyPr/>
          <a:lstStyle/>
          <a:p>
            <a:pPr eaLnBrk="1" hangingPunct="1"/>
            <a:endParaRPr lang="en-US" altLang="en-US">
              <a:ea typeface="ＭＳ Ｐゴシック" charset="-128"/>
            </a:endParaRPr>
          </a:p>
        </p:txBody>
      </p:sp>
      <p:sp>
        <p:nvSpPr>
          <p:cNvPr id="26626" name="Rectangle 1027"/>
          <p:cNvSpPr>
            <a:spLocks noGrp="1" noChangeArrowheads="1"/>
          </p:cNvSpPr>
          <p:nvPr>
            <p:ph type="body" idx="1"/>
          </p:nvPr>
        </p:nvSpPr>
        <p:spPr/>
        <p:txBody>
          <a:bodyPr/>
          <a:lstStyle/>
          <a:p>
            <a:pPr eaLnBrk="1" hangingPunct="1"/>
            <a:endParaRPr lang="en-US" altLang="en-US">
              <a:ea typeface="ＭＳ Ｐゴシック" charset="-128"/>
            </a:endParaRPr>
          </a:p>
        </p:txBody>
      </p:sp>
      <p:pic>
        <p:nvPicPr>
          <p:cNvPr id="26627" name="Picture 10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875"/>
            <a:ext cx="73152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0" y="0"/>
            <a:ext cx="9144000" cy="1143000"/>
          </a:xfrm>
        </p:spPr>
        <p:txBody>
          <a:bodyPr/>
          <a:lstStyle/>
          <a:p>
            <a:pPr eaLnBrk="1" hangingPunct="1"/>
            <a:r>
              <a:rPr lang="en-US" altLang="en-US">
                <a:ea typeface="ＭＳ Ｐゴシック" charset="-128"/>
              </a:rPr>
              <a:t>The Global Conflict: Allied Successes</a:t>
            </a:r>
          </a:p>
        </p:txBody>
      </p:sp>
      <p:sp>
        <p:nvSpPr>
          <p:cNvPr id="4099" name="Rectangle 3"/>
          <p:cNvSpPr>
            <a:spLocks noGrp="1" noChangeArrowheads="1"/>
          </p:cNvSpPr>
          <p:nvPr>
            <p:ph type="body" idx="1"/>
          </p:nvPr>
        </p:nvSpPr>
        <p:spPr>
          <a:xfrm>
            <a:off x="0" y="1066800"/>
            <a:ext cx="9144000" cy="3352800"/>
          </a:xfrm>
        </p:spPr>
        <p:txBody>
          <a:bodyPr/>
          <a:lstStyle/>
          <a:p>
            <a:pPr marL="812800" indent="-812800" eaLnBrk="1" hangingPunct="1">
              <a:buFontTx/>
              <a:buAutoNum type="arabicPeriod" startAt="2"/>
            </a:pPr>
            <a:r>
              <a:rPr lang="en-US" altLang="en-US">
                <a:ea typeface="ＭＳ Ｐゴシック" charset="-128"/>
              </a:rPr>
              <a:t>By 1945, over 6 million Jews killed – massacre became known as the Holocaust</a:t>
            </a:r>
          </a:p>
          <a:p>
            <a:pPr marL="812800" indent="-812800" eaLnBrk="1" hangingPunct="1">
              <a:buFontTx/>
              <a:buAutoNum type="arabicPeriod" startAt="2"/>
            </a:pPr>
            <a:r>
              <a:rPr lang="en-US" altLang="en-US">
                <a:ea typeface="ＭＳ Ｐゴシック" charset="-128"/>
              </a:rPr>
              <a:t>Almost 6 million other </a:t>
            </a:r>
            <a:r>
              <a:rPr lang="ja-JP" altLang="en-US">
                <a:ea typeface="ＭＳ Ｐゴシック" charset="-128"/>
              </a:rPr>
              <a:t>“</a:t>
            </a:r>
            <a:r>
              <a:rPr lang="en-US" altLang="ja-JP">
                <a:ea typeface="ＭＳ Ｐゴシック" charset="-128"/>
              </a:rPr>
              <a:t>undesirable</a:t>
            </a:r>
            <a:r>
              <a:rPr lang="ja-JP" altLang="en-US">
                <a:ea typeface="ＭＳ Ｐゴシック" charset="-128"/>
              </a:rPr>
              <a:t>”</a:t>
            </a:r>
            <a:r>
              <a:rPr lang="en-US" altLang="ja-JP">
                <a:ea typeface="ＭＳ Ｐゴシック" charset="-128"/>
              </a:rPr>
              <a:t> people killed as well</a:t>
            </a:r>
          </a:p>
          <a:p>
            <a:pPr marL="812800" indent="-812800" eaLnBrk="1" hangingPunct="1">
              <a:buFontTx/>
              <a:buAutoNum type="arabicPeriod" startAt="2"/>
            </a:pPr>
            <a:r>
              <a:rPr lang="en-US" altLang="en-US">
                <a:ea typeface="ＭＳ Ｐゴシック" charset="-128"/>
              </a:rPr>
              <a:t>Some Jews rebelled against Nazis, but efforts were unsuccessful</a:t>
            </a:r>
          </a:p>
        </p:txBody>
      </p:sp>
      <p:pic>
        <p:nvPicPr>
          <p:cNvPr id="276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767138"/>
            <a:ext cx="4800600" cy="309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additive="base">
                                        <p:cTn id="7" dur="500" fill="hold"/>
                                        <p:tgtEl>
                                          <p:spTgt spid="40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099">
                                            <p:txEl>
                                              <p:pRg st="1" end="1"/>
                                            </p:txEl>
                                          </p:spTgt>
                                        </p:tgtEl>
                                        <p:attrNameLst>
                                          <p:attrName>style.visibility</p:attrName>
                                        </p:attrNameLst>
                                      </p:cBhvr>
                                      <p:to>
                                        <p:strVal val="visible"/>
                                      </p:to>
                                    </p:set>
                                    <p:anim calcmode="lin" valueType="num">
                                      <p:cBhvr additive="base">
                                        <p:cTn id="13" dur="500" fill="hold"/>
                                        <p:tgtEl>
                                          <p:spTgt spid="40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099">
                                            <p:txEl>
                                              <p:pRg st="2" end="2"/>
                                            </p:txEl>
                                          </p:spTgt>
                                        </p:tgtEl>
                                        <p:attrNameLst>
                                          <p:attrName>style.visibility</p:attrName>
                                        </p:attrNameLst>
                                      </p:cBhvr>
                                      <p:to>
                                        <p:strVal val="visible"/>
                                      </p:to>
                                    </p:set>
                                    <p:anim calcmode="lin" valueType="num">
                                      <p:cBhvr additive="base">
                                        <p:cTn id="19" dur="500" fill="hold"/>
                                        <p:tgtEl>
                                          <p:spTgt spid="40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9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1913</Words>
  <Application>Microsoft Macintosh PowerPoint</Application>
  <PresentationFormat>On-screen Show (4:3)</PresentationFormat>
  <Paragraphs>246</Paragraphs>
  <Slides>51</Slides>
  <Notes>34</Notes>
  <HiddenSlides>0</HiddenSlides>
  <MMClips>0</MMClips>
  <ScaleCrop>false</ScaleCrop>
  <HeadingPairs>
    <vt:vector size="8" baseType="variant">
      <vt:variant>
        <vt:lpstr>Fonts Used</vt:lpstr>
      </vt:variant>
      <vt:variant>
        <vt:i4>3</vt:i4>
      </vt:variant>
      <vt:variant>
        <vt:lpstr>Theme</vt:lpstr>
      </vt:variant>
      <vt:variant>
        <vt:i4>1</vt:i4>
      </vt:variant>
      <vt:variant>
        <vt:lpstr>Slide Titles</vt:lpstr>
      </vt:variant>
      <vt:variant>
        <vt:i4>51</vt:i4>
      </vt:variant>
      <vt:variant>
        <vt:lpstr>Custom Shows</vt:lpstr>
      </vt:variant>
      <vt:variant>
        <vt:i4>1</vt:i4>
      </vt:variant>
    </vt:vector>
  </HeadingPairs>
  <TitlesOfParts>
    <vt:vector size="56" baseType="lpstr">
      <vt:lpstr>Times New Roman</vt:lpstr>
      <vt:lpstr>ＭＳ Ｐゴシック</vt:lpstr>
      <vt:lpstr>Arial</vt:lpstr>
      <vt:lpstr>Default Design</vt:lpstr>
      <vt:lpstr>The Global Conflict: Allied Successes</vt:lpstr>
      <vt:lpstr>PowerPoint Presentation</vt:lpstr>
      <vt:lpstr>The Global Conflict: Allied Successes</vt:lpstr>
      <vt:lpstr>PowerPoint Presentation</vt:lpstr>
      <vt:lpstr>PowerPoint Presentation</vt:lpstr>
      <vt:lpstr>PowerPoint Presentation</vt:lpstr>
      <vt:lpstr>PowerPoint Presentation</vt:lpstr>
      <vt:lpstr>PowerPoint Presentation</vt:lpstr>
      <vt:lpstr>The Global Conflict: Allied Successes</vt:lpstr>
      <vt:lpstr>The Global Conflict: Allied Successes</vt:lpstr>
      <vt:lpstr>Amon Goeth</vt:lpstr>
      <vt:lpstr>The Global Conflict: Allied Successes</vt:lpstr>
      <vt:lpstr>The Global Conflict: Allied Successes</vt:lpstr>
      <vt:lpstr>The Global Conflict: Allied Successes</vt:lpstr>
      <vt:lpstr>PowerPoint Presentation</vt:lpstr>
      <vt:lpstr>PowerPoint Presentation</vt:lpstr>
      <vt:lpstr>The Global Conflict: Allied Successes</vt:lpstr>
      <vt:lpstr>The Global Conflict: Allied Successes</vt:lpstr>
      <vt:lpstr>The Global Conflict: Allied Successes</vt:lpstr>
      <vt:lpstr>III. Turning Points</vt:lpstr>
      <vt:lpstr>PowerPoint Presentation</vt:lpstr>
      <vt:lpstr>III. Turning Points cont.</vt:lpstr>
      <vt:lpstr>III. Turning Points cont.</vt:lpstr>
      <vt:lpstr>IV. Red Army Resists</vt:lpstr>
      <vt:lpstr>IV. Red Army Resists cont.</vt:lpstr>
      <vt:lpstr>PowerPoint Presentation</vt:lpstr>
      <vt:lpstr>V. Invasion of France</vt:lpstr>
      <vt:lpstr>V. Invasion of France cont.</vt:lpstr>
      <vt:lpstr>V. Invasion of France cont.</vt:lpstr>
      <vt:lpstr>Toward Victory</vt:lpstr>
      <vt:lpstr>I. War in the Pacific cont.</vt:lpstr>
      <vt:lpstr>PowerPoint Presentation</vt:lpstr>
      <vt:lpstr>I. War in the Pacific</vt:lpstr>
      <vt:lpstr>PowerPoint Presentation</vt:lpstr>
      <vt:lpstr>II. The Nazis Defeated</vt:lpstr>
      <vt:lpstr>PowerPoint Presentation</vt:lpstr>
      <vt:lpstr>II. The Nazis Defeated cont.</vt:lpstr>
      <vt:lpstr>II.  The Nazis Defeated cont.</vt:lpstr>
      <vt:lpstr>II. The Nazis Defeated cont.</vt:lpstr>
      <vt:lpstr>III. Defeat of Japan</vt:lpstr>
      <vt:lpstr>PowerPoint Presentation</vt:lpstr>
      <vt:lpstr>III. Defeat of Japan</vt:lpstr>
      <vt:lpstr>III. Defeat of Japan</vt:lpstr>
      <vt:lpstr>“Little Boy” &amp; “Fat Man”</vt:lpstr>
      <vt:lpstr>III. Defeat of Japan cont.</vt:lpstr>
      <vt:lpstr>III. Defeat of Japan</vt:lpstr>
      <vt:lpstr>PowerPoint Presentation</vt:lpstr>
      <vt:lpstr>PowerPoint Presentation</vt:lpstr>
      <vt:lpstr>PowerPoint Presentation</vt:lpstr>
      <vt:lpstr>PowerPoint Presentation</vt:lpstr>
      <vt:lpstr>PowerPoint Presentation</vt:lpstr>
      <vt:lpstr>Custom Show 1</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Warm Up</dc:title>
  <dc:creator>Microsoft Office User</dc:creator>
  <cp:lastModifiedBy>Microsoft Office User</cp:lastModifiedBy>
  <cp:revision>2</cp:revision>
  <cp:lastPrinted>2010-04-12T15:09:40Z</cp:lastPrinted>
  <dcterms:created xsi:type="dcterms:W3CDTF">2017-03-07T19:54:39Z</dcterms:created>
  <dcterms:modified xsi:type="dcterms:W3CDTF">2017-03-07T19:55:52Z</dcterms:modified>
</cp:coreProperties>
</file>